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 id="2147483741" r:id="rId2"/>
  </p:sldMasterIdLst>
  <p:notesMasterIdLst>
    <p:notesMasterId r:id="rId34"/>
  </p:notesMasterIdLst>
  <p:sldIdLst>
    <p:sldId id="256" r:id="rId3"/>
    <p:sldId id="257" r:id="rId4"/>
    <p:sldId id="259" r:id="rId5"/>
    <p:sldId id="274" r:id="rId6"/>
    <p:sldId id="261" r:id="rId7"/>
    <p:sldId id="262" r:id="rId8"/>
    <p:sldId id="277" r:id="rId9"/>
    <p:sldId id="258" r:id="rId10"/>
    <p:sldId id="260" r:id="rId11"/>
    <p:sldId id="263" r:id="rId12"/>
    <p:sldId id="264" r:id="rId13"/>
    <p:sldId id="265" r:id="rId14"/>
    <p:sldId id="285" r:id="rId15"/>
    <p:sldId id="286" r:id="rId16"/>
    <p:sldId id="287" r:id="rId17"/>
    <p:sldId id="267" r:id="rId18"/>
    <p:sldId id="270" r:id="rId19"/>
    <p:sldId id="266" r:id="rId20"/>
    <p:sldId id="284" r:id="rId21"/>
    <p:sldId id="279" r:id="rId22"/>
    <p:sldId id="280" r:id="rId23"/>
    <p:sldId id="281" r:id="rId24"/>
    <p:sldId id="282" r:id="rId25"/>
    <p:sldId id="283" r:id="rId26"/>
    <p:sldId id="269" r:id="rId27"/>
    <p:sldId id="271" r:id="rId28"/>
    <p:sldId id="272" r:id="rId29"/>
    <p:sldId id="275" r:id="rId30"/>
    <p:sldId id="276" r:id="rId31"/>
    <p:sldId id="273" r:id="rId32"/>
    <p:sldId id="28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7" autoAdjust="0"/>
    <p:restoredTop sz="84035" autoAdjust="0"/>
  </p:normalViewPr>
  <p:slideViewPr>
    <p:cSldViewPr snapToGrid="0" showGuides="1">
      <p:cViewPr varScale="1">
        <p:scale>
          <a:sx n="74" d="100"/>
          <a:sy n="74" d="100"/>
        </p:scale>
        <p:origin x="654" y="60"/>
      </p:cViewPr>
      <p:guideLst>
        <p:guide orient="horz" pos="2136"/>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167846-E482-4A4D-9250-34BB6D9EF762}" type="datetimeFigureOut">
              <a:rPr lang="en-US" smtClean="0"/>
              <a:t>10/23/2014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91343-D3F7-4E71-933D-0F8C84A3FBC0}" type="slidenum">
              <a:rPr lang="en-US" smtClean="0"/>
              <a:t>‹#›</a:t>
            </a:fld>
            <a:endParaRPr lang="en-US"/>
          </a:p>
        </p:txBody>
      </p:sp>
    </p:spTree>
    <p:extLst>
      <p:ext uri="{BB962C8B-B14F-4D97-AF65-F5344CB8AC3E}">
        <p14:creationId xmlns:p14="http://schemas.microsoft.com/office/powerpoint/2010/main" val="3711319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91343-D3F7-4E71-933D-0F8C84A3FBC0}" type="slidenum">
              <a:rPr lang="en-US" smtClean="0"/>
              <a:t>2</a:t>
            </a:fld>
            <a:endParaRPr lang="en-US"/>
          </a:p>
        </p:txBody>
      </p:sp>
    </p:spTree>
    <p:extLst>
      <p:ext uri="{BB962C8B-B14F-4D97-AF65-F5344CB8AC3E}">
        <p14:creationId xmlns:p14="http://schemas.microsoft.com/office/powerpoint/2010/main" val="3555822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DED491D0-8E1B-49C7-849B-A28568D94497}" type="slidenum">
              <a:rPr lang="en-US" smtClean="0"/>
              <a:t>3</a:t>
            </a:fld>
            <a:endParaRPr lang="en-US"/>
          </a:p>
        </p:txBody>
      </p:sp>
    </p:spTree>
    <p:extLst>
      <p:ext uri="{BB962C8B-B14F-4D97-AF65-F5344CB8AC3E}">
        <p14:creationId xmlns:p14="http://schemas.microsoft.com/office/powerpoint/2010/main" val="2247829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prstGeom prst="rect">
            <a:avLst/>
          </a:prstGeom>
        </p:spPr>
        <p:txBody>
          <a:bodyPr/>
          <a:lstStyle/>
          <a:p>
            <a:pPr lvl="0"/>
            <a:endParaRPr/>
          </a:p>
        </p:txBody>
      </p:sp>
      <p:sp>
        <p:nvSpPr>
          <p:cNvPr id="119" name="Shape 119"/>
          <p:cNvSpPr>
            <a:spLocks noGrp="1"/>
          </p:cNvSpPr>
          <p:nvPr>
            <p:ph type="body" sz="quarter" idx="1"/>
          </p:nvPr>
        </p:nvSpPr>
        <p:spPr>
          <a:prstGeom prst="rect">
            <a:avLst/>
          </a:prstGeom>
        </p:spPr>
        <p:txBody>
          <a:bodyPr/>
          <a:lstStyle>
            <a:lvl1pPr defTabSz="457200">
              <a:defRPr sz="1200">
                <a:latin typeface="Helvetica"/>
                <a:ea typeface="Helvetica"/>
                <a:cs typeface="Helvetica"/>
                <a:sym typeface="Helvetica"/>
              </a:defRPr>
            </a:lvl1pPr>
          </a:lstStyle>
          <a:p>
            <a:pPr lvl="0">
              <a:defRPr sz="1800"/>
            </a:pPr>
            <a:endParaRPr sz="1200" dirty="0"/>
          </a:p>
        </p:txBody>
      </p:sp>
    </p:spTree>
    <p:extLst>
      <p:ext uri="{BB962C8B-B14F-4D97-AF65-F5344CB8AC3E}">
        <p14:creationId xmlns:p14="http://schemas.microsoft.com/office/powerpoint/2010/main" val="2301929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noRot="1" noChangeAspect="1"/>
          </p:cNvSpPr>
          <p:nvPr>
            <p:ph type="sldImg"/>
          </p:nvPr>
        </p:nvSpPr>
        <p:spPr>
          <a:prstGeom prst="rect">
            <a:avLst/>
          </a:prstGeom>
        </p:spPr>
        <p:txBody>
          <a:bodyPr/>
          <a:lstStyle/>
          <a:p>
            <a:pPr lvl="0"/>
            <a:endParaRPr/>
          </a:p>
        </p:txBody>
      </p:sp>
      <p:sp>
        <p:nvSpPr>
          <p:cNvPr id="129" name="Shape 129"/>
          <p:cNvSpPr>
            <a:spLocks noGrp="1"/>
          </p:cNvSpPr>
          <p:nvPr>
            <p:ph type="body" sz="quarter" idx="1"/>
          </p:nvPr>
        </p:nvSpPr>
        <p:spPr>
          <a:prstGeom prst="rect">
            <a:avLst/>
          </a:prstGeom>
        </p:spPr>
        <p:txBody>
          <a:bodyPr/>
          <a:lstStyle>
            <a:lvl1pPr>
              <a:defRPr sz="1200"/>
            </a:lvl1pPr>
          </a:lstStyle>
          <a:p>
            <a:pPr lvl="0">
              <a:defRPr sz="1800"/>
            </a:pPr>
            <a:endParaRPr sz="1200" dirty="0"/>
          </a:p>
        </p:txBody>
      </p:sp>
    </p:spTree>
    <p:extLst>
      <p:ext uri="{BB962C8B-B14F-4D97-AF65-F5344CB8AC3E}">
        <p14:creationId xmlns:p14="http://schemas.microsoft.com/office/powerpoint/2010/main" val="819256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Shape 387"/>
          <p:cNvSpPr>
            <a:spLocks noGrp="1" noRot="1" noChangeAspect="1"/>
          </p:cNvSpPr>
          <p:nvPr>
            <p:ph type="sldImg"/>
          </p:nvPr>
        </p:nvSpPr>
        <p:spPr>
          <a:prstGeom prst="rect">
            <a:avLst/>
          </a:prstGeom>
        </p:spPr>
        <p:txBody>
          <a:bodyPr/>
          <a:lstStyle/>
          <a:p>
            <a:pPr lvl="0"/>
            <a:endParaRPr/>
          </a:p>
        </p:txBody>
      </p:sp>
      <p:sp>
        <p:nvSpPr>
          <p:cNvPr id="388" name="Shape 388"/>
          <p:cNvSpPr>
            <a:spLocks noGrp="1"/>
          </p:cNvSpPr>
          <p:nvPr>
            <p:ph type="body" sz="quarter" idx="1"/>
          </p:nvPr>
        </p:nvSpPr>
        <p:spPr>
          <a:prstGeom prst="rect">
            <a:avLst/>
          </a:prstGeom>
        </p:spPr>
        <p:txBody>
          <a:bodyPr/>
          <a:lstStyle/>
          <a:p>
            <a:pPr lvl="0" defTabSz="457200">
              <a:defRPr sz="1800"/>
            </a:pPr>
            <a:r>
              <a:rPr sz="1200">
                <a:latin typeface="Helvetica"/>
                <a:ea typeface="Helvetica"/>
                <a:cs typeface="Helvetica"/>
                <a:sym typeface="Helvetica"/>
              </a:rPr>
              <a:t>Establish a key assumption...WHAT IF?  What would we observe if we took LOTS of samples?  </a:t>
            </a:r>
            <a:br>
              <a:rPr sz="1200">
                <a:latin typeface="Helvetica"/>
                <a:ea typeface="Helvetica"/>
                <a:cs typeface="Helvetica"/>
                <a:sym typeface="Helvetica"/>
              </a:rPr>
            </a:br>
            <a:r>
              <a:rPr sz="1200">
                <a:latin typeface="Helvetica"/>
                <a:ea typeface="Helvetica"/>
                <a:cs typeface="Helvetica"/>
                <a:sym typeface="Helvetica"/>
              </a:rPr>
              <a:t/>
            </a:r>
            <a:br>
              <a:rPr sz="1200">
                <a:latin typeface="Helvetica"/>
                <a:ea typeface="Helvetica"/>
                <a:cs typeface="Helvetica"/>
                <a:sym typeface="Helvetica"/>
              </a:rPr>
            </a:br>
            <a:r>
              <a:rPr sz="1200">
                <a:latin typeface="Helvetica"/>
                <a:ea typeface="Helvetica"/>
                <a:cs typeface="Helvetica"/>
                <a:sym typeface="Helvetica"/>
              </a:rPr>
              <a:t>Hands-on opportunity!  Don’t pass up the chance to perform a simulation!  Allow students to draw repeated samples and develop the sampling distribution...don’t jump to the theoretical!  </a:t>
            </a:r>
          </a:p>
        </p:txBody>
      </p:sp>
    </p:spTree>
    <p:extLst>
      <p:ext uri="{BB962C8B-B14F-4D97-AF65-F5344CB8AC3E}">
        <p14:creationId xmlns:p14="http://schemas.microsoft.com/office/powerpoint/2010/main" val="1804561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9875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B987F2-A784-4F72-BB57-0E9EACDE722E}"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76161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BBD51E-4B19-444E-85C0-DBD7EB6263F4}"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33637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0D7255A-4AD5-4D3E-9A0A-689DA3BA976C}"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78639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0EF52CC-F3D9-41D4-BCE4-C208E61A3F31}"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3833098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0EF52CC-F3D9-41D4-BCE4-C208E61A3F31}"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0338773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955064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47B1BF-4039-460D-A637-65428CBD720E}"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964207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9" name="Shape 9"/>
          <p:cNvSpPr>
            <a:spLocks noGrp="1"/>
          </p:cNvSpPr>
          <p:nvPr>
            <p:ph type="title"/>
          </p:nvPr>
        </p:nvSpPr>
        <p:spPr>
          <a:xfrm>
            <a:off x="892969" y="178594"/>
            <a:ext cx="7358063" cy="1714500"/>
          </a:xfrm>
          <a:prstGeom prst="rect">
            <a:avLst/>
          </a:prstGeom>
        </p:spPr>
        <p:txBody>
          <a:bodyPr lIns="50800" tIns="50800" rIns="50800" bIns="50800" anchor="ctr"/>
          <a:lstStyle>
            <a:lvl1pPr algn="ctr">
              <a:defRPr sz="5906">
                <a:latin typeface="+mj-lt"/>
                <a:ea typeface="+mj-ea"/>
                <a:cs typeface="+mj-cs"/>
                <a:sym typeface="Gill Sans"/>
              </a:defRPr>
            </a:lvl1pPr>
          </a:lstStyle>
          <a:p>
            <a:pPr lvl="0">
              <a:defRPr sz="1800"/>
            </a:pPr>
            <a:r>
              <a:rPr sz="5906"/>
              <a:t>Title Text</a:t>
            </a:r>
          </a:p>
        </p:txBody>
      </p:sp>
      <p:sp>
        <p:nvSpPr>
          <p:cNvPr id="10" name="Shape 10"/>
          <p:cNvSpPr>
            <a:spLocks noGrp="1"/>
          </p:cNvSpPr>
          <p:nvPr>
            <p:ph type="body" idx="1"/>
          </p:nvPr>
        </p:nvSpPr>
        <p:spPr>
          <a:xfrm>
            <a:off x="892969" y="1946672"/>
            <a:ext cx="7358063" cy="4018359"/>
          </a:xfrm>
          <a:prstGeom prst="rect">
            <a:avLst/>
          </a:prstGeom>
        </p:spPr>
        <p:txBody>
          <a:bodyPr lIns="50800" tIns="50800" rIns="50800" bIns="50800" anchor="ctr"/>
          <a:lstStyle>
            <a:lvl1pPr marL="625056" indent="-401822">
              <a:spcBef>
                <a:spcPts val="1687"/>
              </a:spcBef>
              <a:buSzPct val="171000"/>
              <a:defRPr sz="2953">
                <a:solidFill>
                  <a:srgbClr val="000000"/>
                </a:solidFill>
                <a:latin typeface="+mj-lt"/>
                <a:ea typeface="+mj-ea"/>
                <a:cs typeface="+mj-cs"/>
                <a:sym typeface="Gill Sans"/>
              </a:defRPr>
            </a:lvl1pPr>
            <a:lvl2pPr marL="937584" indent="-401822">
              <a:spcBef>
                <a:spcPts val="1687"/>
              </a:spcBef>
              <a:buSzPct val="171000"/>
              <a:defRPr sz="2953">
                <a:solidFill>
                  <a:srgbClr val="000000"/>
                </a:solidFill>
                <a:latin typeface="+mj-lt"/>
                <a:ea typeface="+mj-ea"/>
                <a:cs typeface="+mj-cs"/>
                <a:sym typeface="Gill Sans"/>
              </a:defRPr>
            </a:lvl2pPr>
            <a:lvl3pPr marL="1250112" indent="-401822">
              <a:spcBef>
                <a:spcPts val="1687"/>
              </a:spcBef>
              <a:buSzPct val="171000"/>
              <a:defRPr sz="2953">
                <a:solidFill>
                  <a:srgbClr val="000000"/>
                </a:solidFill>
                <a:latin typeface="+mj-lt"/>
                <a:ea typeface="+mj-ea"/>
                <a:cs typeface="+mj-cs"/>
                <a:sym typeface="Gill Sans"/>
              </a:defRPr>
            </a:lvl3pPr>
            <a:lvl4pPr marL="1562640" indent="-401822">
              <a:spcBef>
                <a:spcPts val="1687"/>
              </a:spcBef>
              <a:buSzPct val="171000"/>
              <a:defRPr sz="2953">
                <a:solidFill>
                  <a:srgbClr val="000000"/>
                </a:solidFill>
                <a:latin typeface="+mj-lt"/>
                <a:ea typeface="+mj-ea"/>
                <a:cs typeface="+mj-cs"/>
                <a:sym typeface="Gill Sans"/>
              </a:defRPr>
            </a:lvl4pPr>
            <a:lvl5pPr marL="1875168" indent="-401822">
              <a:spcBef>
                <a:spcPts val="1687"/>
              </a:spcBef>
              <a:buSzPct val="171000"/>
              <a:defRPr sz="2953">
                <a:solidFill>
                  <a:srgbClr val="000000"/>
                </a:solidFill>
                <a:latin typeface="+mj-lt"/>
                <a:ea typeface="+mj-ea"/>
                <a:cs typeface="+mj-cs"/>
                <a:sym typeface="Gill Sans"/>
              </a:defRPr>
            </a:lvl5pPr>
          </a:lstStyle>
          <a:p>
            <a:pPr lvl="0">
              <a:defRPr sz="1800"/>
            </a:pPr>
            <a:r>
              <a:rPr sz="2953"/>
              <a:t>Body Level One</a:t>
            </a:r>
          </a:p>
          <a:p>
            <a:pPr lvl="1">
              <a:defRPr sz="1800"/>
            </a:pPr>
            <a:r>
              <a:rPr sz="2953"/>
              <a:t>Body Level Two</a:t>
            </a:r>
          </a:p>
          <a:p>
            <a:pPr lvl="2">
              <a:defRPr sz="1800"/>
            </a:pPr>
            <a:r>
              <a:rPr sz="2953"/>
              <a:t>Body Level Three</a:t>
            </a:r>
          </a:p>
          <a:p>
            <a:pPr lvl="3">
              <a:defRPr sz="1800"/>
            </a:pPr>
            <a:r>
              <a:rPr sz="2953"/>
              <a:t>Body Level Four</a:t>
            </a:r>
          </a:p>
          <a:p>
            <a:pPr lvl="4">
              <a:defRPr sz="1800"/>
            </a:pPr>
            <a:r>
              <a:rPr sz="2953"/>
              <a:t>Body Level Five</a:t>
            </a:r>
          </a:p>
        </p:txBody>
      </p:sp>
    </p:spTree>
    <p:extLst>
      <p:ext uri="{BB962C8B-B14F-4D97-AF65-F5344CB8AC3E}">
        <p14:creationId xmlns:p14="http://schemas.microsoft.com/office/powerpoint/2010/main" val="517816049"/>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3981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94039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1791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43945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9797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8356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978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80464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96321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25330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09846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1390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00F7B-89C5-4DF7-A309-6263220147D4}" type="datetimeFigureOut">
              <a:rPr lang="en-US" smtClean="0"/>
              <a:t>10/23/2014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89472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1596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smtClean="0"/>
              <a:t>10/23/2014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8528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smtClean="0"/>
              <a:t>10/23/2014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2717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7ECC86-1672-4627-AEFE-EC5485C73905}" type="datetimeFigureOut">
              <a:rPr lang="en-US" smtClean="0"/>
              <a:t>10/23/2014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449040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DCB01F-D966-4C62-B900-0BE008A90C98}"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80071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3A0EA-7DC7-4964-BB97-B173EF3B859A}" type="datetimeFigureOut">
              <a:rPr lang="en-US" smtClean="0"/>
              <a:t>10/23/2014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9620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1.tif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30EF52CC-F3D9-41D4-BCE4-C208E61A3F31}" type="datetimeFigureOut">
              <a:rPr lang="en-US" smtClean="0"/>
              <a:t>10/23/2014</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07582061"/>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D6AA8-0973-4244-9DA3-BBDAD23472B0}" type="datetimeFigureOut">
              <a:rPr lang="en-US" smtClean="0">
                <a:solidFill>
                  <a:prstClr val="black">
                    <a:tint val="75000"/>
                  </a:prstClr>
                </a:solidFill>
              </a:rPr>
              <a:pPr/>
              <a:t>10/24/2014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2024199"/>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gallup.com/poll/178631/adults-children-home-greater-joy-stress.asp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forbes.com/sites/trevorbutterworth/2014/06/04/snap-crackle-and-pop-goes-the-conventional-wisdom-about-breakfast-and-weight-los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concord.org/fathom-dynamic-data-softwar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lock5stat.com/statke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parcconline.org/sites/parcc/files/PARCC_SampleItems_Mathematics_HSAlgIIMathIIIGreenTeaStudy_081913_Final_0.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mailto:statsmonkey@mac.com" TargetMode="External"/><Relationship Id="rId13" Type="http://schemas.openxmlformats.org/officeDocument/2006/relationships/image" Target="../media/image25.jpeg"/><Relationship Id="rId3" Type="http://schemas.openxmlformats.org/officeDocument/2006/relationships/hyperlink" Target="https://www.facebook.com/tyson.doug" TargetMode="External"/><Relationship Id="rId7" Type="http://schemas.openxmlformats.org/officeDocument/2006/relationships/image" Target="../media/image24.jpeg"/><Relationship Id="rId12" Type="http://schemas.openxmlformats.org/officeDocument/2006/relationships/hyperlink" Target="http://apstatsmonkey.com/StatsMonkey/Statsmonkey.html" TargetMode="External"/><Relationship Id="rId2" Type="http://schemas.openxmlformats.org/officeDocument/2006/relationships/hyperlink" Target="mailto:tyson.doug@gmail.com" TargetMode="External"/><Relationship Id="rId1" Type="http://schemas.openxmlformats.org/officeDocument/2006/relationships/slideLayout" Target="../slideLayouts/slideLayout2.xml"/><Relationship Id="rId6" Type="http://schemas.openxmlformats.org/officeDocument/2006/relationships/hyperlink" Target="http://www.mrtysonstats.com" TargetMode="External"/><Relationship Id="rId11" Type="http://schemas.openxmlformats.org/officeDocument/2006/relationships/hyperlink" Target="https://www.linkedin.com/in/jasonmolesky" TargetMode="External"/><Relationship Id="rId5" Type="http://schemas.openxmlformats.org/officeDocument/2006/relationships/hyperlink" Target="http://www.linkedin.com/pub/doug-tyson/1b/687/819/" TargetMode="External"/><Relationship Id="rId10" Type="http://schemas.openxmlformats.org/officeDocument/2006/relationships/hyperlink" Target="https://twitter.com/statsmonkey" TargetMode="External"/><Relationship Id="rId4" Type="http://schemas.openxmlformats.org/officeDocument/2006/relationships/hyperlink" Target="https://twitter.com/tyson_doug" TargetMode="External"/><Relationship Id="rId9" Type="http://schemas.openxmlformats.org/officeDocument/2006/relationships/hyperlink" Target="https://www.facebook.com/statsmonkey"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orestandards.org/Math/Content/HSS/IC/B/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parcconline.org/sites/parcc/files/PARCC_SampleItems_Mathematics_HSAlgIIMathIIIGreenTeaStudy_081913_Final_0.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83007" y="2144487"/>
            <a:ext cx="6600451" cy="2262781"/>
          </a:xfrm>
        </p:spPr>
        <p:txBody>
          <a:bodyPr>
            <a:noAutofit/>
          </a:bodyPr>
          <a:lstStyle/>
          <a:p>
            <a:pPr algn="ctr"/>
            <a:r>
              <a:rPr lang="en-US" sz="4800" dirty="0"/>
              <a:t>Building Confidence with CCSS Statistical Inference</a:t>
            </a:r>
          </a:p>
        </p:txBody>
      </p:sp>
      <p:sp>
        <p:nvSpPr>
          <p:cNvPr id="3" name="Subtitle 2"/>
          <p:cNvSpPr>
            <a:spLocks noGrp="1"/>
          </p:cNvSpPr>
          <p:nvPr>
            <p:ph type="subTitle" idx="1"/>
          </p:nvPr>
        </p:nvSpPr>
        <p:spPr>
          <a:xfrm>
            <a:off x="1587928" y="4928873"/>
            <a:ext cx="3151686" cy="1518846"/>
          </a:xfrm>
        </p:spPr>
        <p:txBody>
          <a:bodyPr>
            <a:normAutofit fontScale="92500"/>
          </a:bodyPr>
          <a:lstStyle/>
          <a:p>
            <a:pPr algn="l"/>
            <a:r>
              <a:rPr lang="en-US" sz="3200" dirty="0" smtClean="0">
                <a:solidFill>
                  <a:schemeClr val="tx1"/>
                </a:solidFill>
              </a:rPr>
              <a:t>Doug Tyson</a:t>
            </a:r>
          </a:p>
          <a:p>
            <a:pPr algn="l"/>
            <a:r>
              <a:rPr lang="en-US" sz="2000" dirty="0" smtClean="0">
                <a:solidFill>
                  <a:schemeClr val="tx1"/>
                </a:solidFill>
              </a:rPr>
              <a:t>Central York High School</a:t>
            </a:r>
          </a:p>
          <a:p>
            <a:pPr algn="l"/>
            <a:r>
              <a:rPr lang="en-US" sz="2000" dirty="0" smtClean="0">
                <a:solidFill>
                  <a:schemeClr val="tx1"/>
                </a:solidFill>
              </a:rPr>
              <a:t>York, PA</a:t>
            </a:r>
          </a:p>
        </p:txBody>
      </p:sp>
      <p:sp>
        <p:nvSpPr>
          <p:cNvPr id="4" name="Subtitle 2"/>
          <p:cNvSpPr txBox="1">
            <a:spLocks/>
          </p:cNvSpPr>
          <p:nvPr/>
        </p:nvSpPr>
        <p:spPr>
          <a:xfrm>
            <a:off x="5183233" y="4928873"/>
            <a:ext cx="3710396" cy="1518845"/>
          </a:xfrm>
          <a:prstGeom prst="rect">
            <a:avLst/>
          </a:prstGeom>
        </p:spPr>
        <p:txBody>
          <a:bodyPr vert="horz" lIns="68580" tIns="34290" rIns="68580" bIns="3429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t>Jason </a:t>
            </a:r>
            <a:r>
              <a:rPr lang="en-US" sz="3200" dirty="0" err="1" smtClean="0"/>
              <a:t>Molesky</a:t>
            </a:r>
            <a:r>
              <a:rPr lang="en-US" dirty="0" smtClean="0"/>
              <a:t> </a:t>
            </a:r>
            <a:endParaRPr lang="en-US" dirty="0"/>
          </a:p>
          <a:p>
            <a:r>
              <a:rPr lang="en-US" dirty="0"/>
              <a:t>Lakeville Area Public Schools </a:t>
            </a:r>
          </a:p>
          <a:p>
            <a:r>
              <a:rPr lang="en-US" dirty="0"/>
              <a:t>Lakeville, MN </a:t>
            </a:r>
          </a:p>
        </p:txBody>
      </p:sp>
    </p:spTree>
    <p:extLst>
      <p:ext uri="{BB962C8B-B14F-4D97-AF65-F5344CB8AC3E}">
        <p14:creationId xmlns:p14="http://schemas.microsoft.com/office/powerpoint/2010/main" val="2893456225"/>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a:xfrm>
            <a:off x="1870533" y="1558480"/>
            <a:ext cx="6591985" cy="3777622"/>
          </a:xfrm>
        </p:spPr>
        <p:txBody>
          <a:bodyPr>
            <a:normAutofit/>
          </a:bodyPr>
          <a:lstStyle/>
          <a:p>
            <a:r>
              <a:rPr lang="en-US" sz="3000" dirty="0">
                <a:hlinkClick r:id="rId2"/>
              </a:rPr>
              <a:t>U.S. Adults With Children at Home Have Greater Joy, </a:t>
            </a:r>
            <a:r>
              <a:rPr lang="en-US" sz="3000" dirty="0" smtClean="0">
                <a:hlinkClick r:id="rId2"/>
              </a:rPr>
              <a:t>Stress</a:t>
            </a:r>
            <a:endParaRPr lang="en-US" sz="3000" dirty="0" smtClean="0"/>
          </a:p>
          <a:p>
            <a:r>
              <a:rPr lang="en-US" sz="3000" dirty="0" smtClean="0"/>
              <a:t>“</a:t>
            </a:r>
            <a:r>
              <a:rPr lang="en-US" sz="3000" dirty="0"/>
              <a:t>Results are based on telephone interviews conducted </a:t>
            </a:r>
            <a:r>
              <a:rPr lang="en-US" sz="3000" dirty="0" smtClean="0"/>
              <a:t>… </a:t>
            </a:r>
            <a:r>
              <a:rPr lang="en-US" sz="3000" dirty="0"/>
              <a:t>selected using random-digit-dial sampling</a:t>
            </a:r>
            <a:r>
              <a:rPr lang="en-US" sz="3000" dirty="0" smtClean="0"/>
              <a:t>.”</a:t>
            </a:r>
            <a:r>
              <a:rPr lang="en-US" sz="3000" dirty="0"/>
              <a:t> </a:t>
            </a:r>
          </a:p>
        </p:txBody>
      </p:sp>
      <p:pic>
        <p:nvPicPr>
          <p:cNvPr id="4" name="Picture 3"/>
          <p:cNvPicPr>
            <a:picLocks noChangeAspect="1"/>
          </p:cNvPicPr>
          <p:nvPr/>
        </p:nvPicPr>
        <p:blipFill>
          <a:blip r:embed="rId3"/>
          <a:stretch>
            <a:fillRect/>
          </a:stretch>
        </p:blipFill>
        <p:spPr>
          <a:xfrm rot="766173">
            <a:off x="5770851" y="4169034"/>
            <a:ext cx="2056339" cy="2492532"/>
          </a:xfrm>
          <a:prstGeom prst="rect">
            <a:avLst/>
          </a:prstGeom>
        </p:spPr>
      </p:pic>
    </p:spTree>
    <p:extLst>
      <p:ext uri="{BB962C8B-B14F-4D97-AF65-F5344CB8AC3E}">
        <p14:creationId xmlns:p14="http://schemas.microsoft.com/office/powerpoint/2010/main" val="1683089291"/>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a:xfrm>
            <a:off x="1942415" y="1522536"/>
            <a:ext cx="6591985" cy="3777622"/>
          </a:xfrm>
        </p:spPr>
        <p:txBody>
          <a:bodyPr>
            <a:normAutofit/>
          </a:bodyPr>
          <a:lstStyle/>
          <a:p>
            <a:r>
              <a:rPr lang="en-US" sz="3000" dirty="0">
                <a:hlinkClick r:id="rId2"/>
              </a:rPr>
              <a:t>Snap, Crackle, And Pop Goes The Conventional Wisdom About Breakfast And Weight Loss</a:t>
            </a:r>
            <a:endParaRPr lang="en-US" sz="3000" dirty="0"/>
          </a:p>
          <a:p>
            <a:r>
              <a:rPr lang="en-US" sz="3000" dirty="0" smtClean="0"/>
              <a:t>“</a:t>
            </a:r>
            <a:r>
              <a:rPr lang="en-US" sz="3000" dirty="0"/>
              <a:t>Another dietary </a:t>
            </a:r>
            <a:r>
              <a:rPr lang="en-US" sz="3000" dirty="0" smtClean="0"/>
              <a:t>conviction … </a:t>
            </a:r>
            <a:r>
              <a:rPr lang="en-US" sz="3000" dirty="0"/>
              <a:t>has been routed in a randomized control trial</a:t>
            </a:r>
            <a:r>
              <a:rPr lang="en-US" sz="3000" dirty="0" smtClean="0"/>
              <a:t>.”</a:t>
            </a:r>
            <a:endParaRPr lang="en-US" sz="3000" dirty="0"/>
          </a:p>
        </p:txBody>
      </p:sp>
      <p:pic>
        <p:nvPicPr>
          <p:cNvPr id="4" name="Picture 3"/>
          <p:cNvPicPr>
            <a:picLocks noChangeAspect="1"/>
          </p:cNvPicPr>
          <p:nvPr/>
        </p:nvPicPr>
        <p:blipFill>
          <a:blip r:embed="rId3"/>
          <a:stretch>
            <a:fillRect/>
          </a:stretch>
        </p:blipFill>
        <p:spPr>
          <a:xfrm>
            <a:off x="1832993" y="4665185"/>
            <a:ext cx="2911224" cy="19377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539598880"/>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#1: Show Me the Money – Random Sampling</a:t>
            </a:r>
            <a:endParaRPr lang="en-US" dirty="0"/>
          </a:p>
        </p:txBody>
      </p:sp>
      <p:sp>
        <p:nvSpPr>
          <p:cNvPr id="3" name="Content Placeholder 2"/>
          <p:cNvSpPr>
            <a:spLocks noGrp="1"/>
          </p:cNvSpPr>
          <p:nvPr>
            <p:ph idx="1"/>
          </p:nvPr>
        </p:nvSpPr>
        <p:spPr/>
        <p:txBody>
          <a:bodyPr>
            <a:normAutofit/>
          </a:bodyPr>
          <a:lstStyle/>
          <a:p>
            <a:r>
              <a:rPr lang="en-US" sz="3000" dirty="0" smtClean="0"/>
              <a:t>Purpose of random sampling</a:t>
            </a:r>
          </a:p>
          <a:p>
            <a:r>
              <a:rPr lang="en-US" sz="3000" dirty="0" smtClean="0"/>
              <a:t>Movies! (Why? Because movies!)</a:t>
            </a:r>
          </a:p>
        </p:txBody>
      </p:sp>
      <p:pic>
        <p:nvPicPr>
          <p:cNvPr id="4" name="Picture 3"/>
          <p:cNvPicPr>
            <a:picLocks noChangeAspect="1"/>
          </p:cNvPicPr>
          <p:nvPr/>
        </p:nvPicPr>
        <p:blipFill>
          <a:blip r:embed="rId2"/>
          <a:stretch>
            <a:fillRect/>
          </a:stretch>
        </p:blipFill>
        <p:spPr>
          <a:xfrm rot="896712">
            <a:off x="2511671" y="3676652"/>
            <a:ext cx="4597785" cy="24741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022342141"/>
      </p:ext>
    </p:ext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#1</a:t>
            </a:r>
            <a:endParaRPr lang="en-US" dirty="0"/>
          </a:p>
        </p:txBody>
      </p:sp>
      <p:sp>
        <p:nvSpPr>
          <p:cNvPr id="3" name="Content Placeholder 2"/>
          <p:cNvSpPr>
            <a:spLocks noGrp="1"/>
          </p:cNvSpPr>
          <p:nvPr>
            <p:ph idx="1"/>
          </p:nvPr>
        </p:nvSpPr>
        <p:spPr>
          <a:xfrm>
            <a:off x="1942415" y="2133600"/>
            <a:ext cx="6591985" cy="4450080"/>
          </a:xfrm>
        </p:spPr>
        <p:txBody>
          <a:bodyPr>
            <a:normAutofit/>
          </a:bodyPr>
          <a:lstStyle/>
          <a:p>
            <a:r>
              <a:rPr lang="en-US" sz="3000" dirty="0" smtClean="0"/>
              <a:t>How data are </a:t>
            </a:r>
            <a:br>
              <a:rPr lang="en-US" sz="3000" dirty="0" smtClean="0"/>
            </a:br>
            <a:r>
              <a:rPr lang="en-US" sz="3000" dirty="0" smtClean="0"/>
              <a:t>collected</a:t>
            </a:r>
            <a:br>
              <a:rPr lang="en-US" sz="3000" dirty="0" smtClean="0"/>
            </a:br>
            <a:r>
              <a:rPr lang="en-US" sz="3000" dirty="0" smtClean="0"/>
              <a:t> matters (A LOT)</a:t>
            </a:r>
          </a:p>
          <a:p>
            <a:r>
              <a:rPr lang="en-US" sz="3000" dirty="0" smtClean="0"/>
              <a:t>The Top 200</a:t>
            </a:r>
            <a:br>
              <a:rPr lang="en-US" sz="3000" dirty="0" smtClean="0"/>
            </a:br>
            <a:r>
              <a:rPr lang="en-US" sz="3000" dirty="0" smtClean="0"/>
              <a:t>Movies of 2013</a:t>
            </a:r>
          </a:p>
          <a:p>
            <a:r>
              <a:rPr lang="en-US" sz="3000" dirty="0" smtClean="0"/>
              <a:t>This is a small population so that we can think about sampling</a:t>
            </a:r>
            <a:endParaRPr lang="en-US" sz="3000" dirty="0"/>
          </a:p>
        </p:txBody>
      </p:sp>
      <p:pic>
        <p:nvPicPr>
          <p:cNvPr id="1026" name="Picture 2" descr="http://cdnfam.zellux.com/files/2013/12/2013mov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1806" y="1093105"/>
            <a:ext cx="3112134" cy="31121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6636015"/>
      </p:ext>
    </p:extLst>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#1</a:t>
            </a:r>
            <a:endParaRPr lang="en-US" dirty="0"/>
          </a:p>
        </p:txBody>
      </p:sp>
      <p:sp>
        <p:nvSpPr>
          <p:cNvPr id="3" name="Content Placeholder 2"/>
          <p:cNvSpPr>
            <a:spLocks noGrp="1"/>
          </p:cNvSpPr>
          <p:nvPr>
            <p:ph idx="1"/>
          </p:nvPr>
        </p:nvSpPr>
        <p:spPr/>
        <p:txBody>
          <a:bodyPr>
            <a:normAutofit/>
          </a:bodyPr>
          <a:lstStyle/>
          <a:p>
            <a:r>
              <a:rPr lang="en-US" sz="3000" dirty="0" smtClean="0"/>
              <a:t>Let’s sample the way we usually do – just talking and thinking about great movies</a:t>
            </a:r>
          </a:p>
          <a:p>
            <a:r>
              <a:rPr lang="en-US" sz="3000" dirty="0" smtClean="0"/>
              <a:t>Now, let’s sample a different way</a:t>
            </a:r>
            <a:endParaRPr lang="en-US" sz="3000" dirty="0"/>
          </a:p>
        </p:txBody>
      </p:sp>
    </p:spTree>
    <p:extLst>
      <p:ext uri="{BB962C8B-B14F-4D97-AF65-F5344CB8AC3E}">
        <p14:creationId xmlns:p14="http://schemas.microsoft.com/office/powerpoint/2010/main" val="41949447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a:t>
            </a:r>
            <a:r>
              <a:rPr lang="en-US" dirty="0" smtClean="0"/>
              <a:t>Question</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smtClean="0"/>
              <a:t>If we want to have a sample that has characteristics similar to the population, how should we obtain that sample?</a:t>
            </a:r>
            <a:endParaRPr lang="en-US" sz="3000" dirty="0"/>
          </a:p>
        </p:txBody>
      </p:sp>
    </p:spTree>
    <p:extLst>
      <p:ext uri="{BB962C8B-B14F-4D97-AF65-F5344CB8AC3E}">
        <p14:creationId xmlns:p14="http://schemas.microsoft.com/office/powerpoint/2010/main" val="3878835514"/>
      </p:ext>
    </p:extLst>
  </p:cSld>
  <p:clrMapOvr>
    <a:masterClrMapping/>
  </p:clrMapOvr>
  <p:transition spd="slow">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Education Software </a:t>
            </a:r>
            <a:r>
              <a:rPr lang="en-US" dirty="0"/>
              <a:t>–</a:t>
            </a:r>
            <a:r>
              <a:rPr lang="en-US" dirty="0" smtClean="0"/>
              <a:t> Fathom</a:t>
            </a:r>
            <a:endParaRPr lang="en-US" dirty="0"/>
          </a:p>
        </p:txBody>
      </p:sp>
      <p:sp>
        <p:nvSpPr>
          <p:cNvPr id="3" name="Content Placeholder 2"/>
          <p:cNvSpPr>
            <a:spLocks noGrp="1"/>
          </p:cNvSpPr>
          <p:nvPr>
            <p:ph idx="1"/>
          </p:nvPr>
        </p:nvSpPr>
        <p:spPr>
          <a:xfrm>
            <a:off x="1942415" y="2133599"/>
            <a:ext cx="4886383" cy="4492255"/>
          </a:xfrm>
        </p:spPr>
        <p:txBody>
          <a:bodyPr>
            <a:normAutofit lnSpcReduction="10000"/>
          </a:bodyPr>
          <a:lstStyle/>
          <a:p>
            <a:r>
              <a:rPr lang="en-US" sz="3000" dirty="0" smtClean="0"/>
              <a:t>Visualizations are a critical learning tool</a:t>
            </a:r>
          </a:p>
          <a:p>
            <a:r>
              <a:rPr lang="en-US" sz="3000" dirty="0" smtClean="0">
                <a:hlinkClick r:id="rId2"/>
              </a:rPr>
              <a:t>Fathom</a:t>
            </a:r>
            <a:r>
              <a:rPr lang="en-US" sz="3000" dirty="0" smtClean="0"/>
              <a:t> is free – has</a:t>
            </a:r>
            <a:br>
              <a:rPr lang="en-US" sz="3000" dirty="0" smtClean="0"/>
            </a:br>
            <a:r>
              <a:rPr lang="en-US" sz="3000" dirty="0" smtClean="0"/>
              <a:t> a learning curve</a:t>
            </a:r>
          </a:p>
          <a:p>
            <a:r>
              <a:rPr lang="en-US" sz="3000" dirty="0" smtClean="0"/>
              <a:t>Need a PC/Mac installation</a:t>
            </a:r>
          </a:p>
          <a:p>
            <a:r>
              <a:rPr lang="en-US" sz="3000" dirty="0"/>
              <a:t>http://</a:t>
            </a:r>
            <a:r>
              <a:rPr lang="en-US" sz="3000" dirty="0" err="1"/>
              <a:t>concord.org</a:t>
            </a:r>
            <a:r>
              <a:rPr lang="en-US" sz="3000" dirty="0"/>
              <a:t>/fathom-dynamic-data-software</a:t>
            </a:r>
            <a:endParaRPr lang="en-US" sz="3000" dirty="0" smtClean="0"/>
          </a:p>
          <a:p>
            <a:pPr marL="0" indent="0">
              <a:buNone/>
            </a:pPr>
            <a:endParaRPr lang="en-US" sz="3000" dirty="0"/>
          </a:p>
        </p:txBody>
      </p:sp>
      <p:pic>
        <p:nvPicPr>
          <p:cNvPr id="4" name="Picture 3"/>
          <p:cNvPicPr>
            <a:picLocks noChangeAspect="1"/>
          </p:cNvPicPr>
          <p:nvPr/>
        </p:nvPicPr>
        <p:blipFill>
          <a:blip r:embed="rId3"/>
          <a:stretch>
            <a:fillRect/>
          </a:stretch>
        </p:blipFill>
        <p:spPr>
          <a:xfrm>
            <a:off x="6441022" y="2632797"/>
            <a:ext cx="2383841" cy="159240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920119700"/>
      </p:ext>
    </p:extLst>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Random Sampling</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smtClean="0"/>
              <a:t>Random sampling allows for </a:t>
            </a:r>
            <a:r>
              <a:rPr lang="en-US" sz="3000" b="1" dirty="0" smtClean="0">
                <a:solidFill>
                  <a:schemeClr val="accent1"/>
                </a:solidFill>
              </a:rPr>
              <a:t>making inferences about the population </a:t>
            </a:r>
            <a:r>
              <a:rPr lang="en-US" sz="3000" dirty="0" smtClean="0"/>
              <a:t>based on what we see in </a:t>
            </a:r>
            <a:r>
              <a:rPr lang="en-US" sz="3000" dirty="0" smtClean="0">
                <a:solidFill>
                  <a:srgbClr val="404040"/>
                </a:solidFill>
              </a:rPr>
              <a:t>the sample.</a:t>
            </a:r>
          </a:p>
        </p:txBody>
      </p:sp>
    </p:spTree>
    <p:extLst>
      <p:ext uri="{BB962C8B-B14F-4D97-AF65-F5344CB8AC3E}">
        <p14:creationId xmlns:p14="http://schemas.microsoft.com/office/powerpoint/2010/main" val="1514427582"/>
      </p:ext>
    </p:extLst>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992138" cy="1280890"/>
          </a:xfrm>
        </p:spPr>
        <p:txBody>
          <a:bodyPr>
            <a:noAutofit/>
          </a:bodyPr>
          <a:lstStyle/>
          <a:p>
            <a:r>
              <a:rPr lang="en-US" dirty="0"/>
              <a:t>Activity </a:t>
            </a:r>
            <a:r>
              <a:rPr lang="en-US" dirty="0" smtClean="0"/>
              <a:t>#2: Growing Tomatoes – </a:t>
            </a:r>
            <a:r>
              <a:rPr lang="en-US" dirty="0"/>
              <a:t>Random </a:t>
            </a:r>
            <a:r>
              <a:rPr lang="en-US" dirty="0" smtClean="0"/>
              <a:t>Assignment</a:t>
            </a:r>
            <a:endParaRPr lang="en-US" dirty="0"/>
          </a:p>
        </p:txBody>
      </p:sp>
      <p:sp>
        <p:nvSpPr>
          <p:cNvPr id="3" name="Content Placeholder 2"/>
          <p:cNvSpPr>
            <a:spLocks noGrp="1"/>
          </p:cNvSpPr>
          <p:nvPr>
            <p:ph idx="1"/>
          </p:nvPr>
        </p:nvSpPr>
        <p:spPr/>
        <p:txBody>
          <a:bodyPr>
            <a:normAutofit/>
          </a:bodyPr>
          <a:lstStyle/>
          <a:p>
            <a:r>
              <a:rPr lang="en-US" sz="3000" dirty="0" smtClean="0"/>
              <a:t>Purpose of random assignment</a:t>
            </a:r>
          </a:p>
          <a:p>
            <a:r>
              <a:rPr lang="en-US" sz="3000" dirty="0" smtClean="0"/>
              <a:t>Om nom nom!</a:t>
            </a:r>
          </a:p>
          <a:p>
            <a:endParaRPr lang="en-US" sz="3000" dirty="0" smtClean="0"/>
          </a:p>
        </p:txBody>
      </p:sp>
      <p:pic>
        <p:nvPicPr>
          <p:cNvPr id="4" name="Picture 3"/>
          <p:cNvPicPr>
            <a:picLocks noChangeAspect="1"/>
          </p:cNvPicPr>
          <p:nvPr/>
        </p:nvPicPr>
        <p:blipFill>
          <a:blip r:embed="rId2"/>
          <a:stretch>
            <a:fillRect/>
          </a:stretch>
        </p:blipFill>
        <p:spPr>
          <a:xfrm>
            <a:off x="3282615" y="3361557"/>
            <a:ext cx="4512306" cy="30051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053044061"/>
      </p:ext>
    </p:extLst>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3600" dirty="0" smtClean="0">
                <a:latin typeface="+mj-lt"/>
              </a:rPr>
              <a:t>Activity</a:t>
            </a:r>
            <a:r>
              <a:rPr lang="en-US" sz="3600" dirty="0" smtClean="0">
                <a:latin typeface="+mj-lt"/>
              </a:rPr>
              <a:t> #2</a:t>
            </a:r>
            <a:endParaRPr sz="3600" dirty="0">
              <a:latin typeface="+mj-lt"/>
            </a:endParaRPr>
          </a:p>
        </p:txBody>
      </p:sp>
      <p:pic>
        <p:nvPicPr>
          <p:cNvPr id="239" name="droppedImage.tiff"/>
          <p:cNvPicPr/>
          <p:nvPr/>
        </p:nvPicPr>
        <p:blipFill>
          <a:blip r:embed="rId2">
            <a:extLst/>
          </a:blip>
          <a:stretch>
            <a:fillRect/>
          </a:stretch>
        </p:blipFill>
        <p:spPr>
          <a:xfrm>
            <a:off x="7395210" y="4697731"/>
            <a:ext cx="1668120" cy="1947694"/>
          </a:xfrm>
          <a:prstGeom prst="rect">
            <a:avLst/>
          </a:prstGeom>
          <a:ln w="12700">
            <a:miter lim="400000"/>
          </a:ln>
        </p:spPr>
      </p:pic>
      <p:sp>
        <p:nvSpPr>
          <p:cNvPr id="240" name="Shape 240"/>
          <p:cNvSpPr/>
          <p:nvPr/>
        </p:nvSpPr>
        <p:spPr>
          <a:xfrm>
            <a:off x="473274" y="1142481"/>
            <a:ext cx="7393781" cy="4381008"/>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marR="321457" algn="just">
              <a:defRPr sz="1800"/>
            </a:pPr>
            <a:r>
              <a:rPr sz="2000" b="1" dirty="0">
                <a:latin typeface="Helvetica Neue"/>
                <a:ea typeface="Helvetica Neue"/>
                <a:cs typeface="Helvetica Neue"/>
                <a:sym typeface="Helvetica Neue"/>
              </a:rPr>
              <a:t>A new fertilizer (</a:t>
            </a:r>
            <a:r>
              <a:rPr sz="2000" b="1" dirty="0" err="1">
                <a:latin typeface="Helvetica Neue"/>
                <a:ea typeface="Helvetica Neue"/>
                <a:cs typeface="Helvetica Neue"/>
                <a:sym typeface="Helvetica Neue"/>
              </a:rPr>
              <a:t>BetterPlant</a:t>
            </a:r>
            <a:r>
              <a:rPr sz="2000" b="1" dirty="0">
                <a:latin typeface="Helvetica Neue"/>
                <a:ea typeface="Helvetica Neue"/>
                <a:cs typeface="Helvetica Neue"/>
                <a:sym typeface="Helvetica Neue"/>
              </a:rPr>
              <a:t>) has been developed that claims to increase the average tomato crop yield over that of an existing fertilizer (</a:t>
            </a:r>
            <a:r>
              <a:rPr sz="2000" b="1" dirty="0" err="1">
                <a:latin typeface="Helvetica Neue"/>
                <a:ea typeface="Helvetica Neue"/>
                <a:cs typeface="Helvetica Neue"/>
                <a:sym typeface="Helvetica Neue"/>
              </a:rPr>
              <a:t>RapidGro</a:t>
            </a:r>
            <a:r>
              <a:rPr sz="2000" b="1" dirty="0">
                <a:latin typeface="Helvetica Neue"/>
                <a:ea typeface="Helvetica Neue"/>
                <a:cs typeface="Helvetica Neue"/>
                <a:sym typeface="Helvetica Neue"/>
              </a:rPr>
              <a:t>).  </a:t>
            </a:r>
          </a:p>
          <a:p>
            <a:pPr marR="321457" algn="just">
              <a:defRPr sz="1800"/>
            </a:pPr>
            <a:endParaRPr sz="2000" dirty="0">
              <a:latin typeface="Helvetica Neue"/>
              <a:ea typeface="Helvetica Neue"/>
              <a:cs typeface="Helvetica Neue"/>
              <a:sym typeface="Helvetica Neue"/>
            </a:endParaRPr>
          </a:p>
          <a:p>
            <a:pPr marR="321457" algn="just">
              <a:defRPr sz="1800"/>
            </a:pPr>
            <a:r>
              <a:rPr sz="2000" dirty="0">
                <a:latin typeface="Helvetica Neue"/>
                <a:ea typeface="Helvetica Neue"/>
                <a:cs typeface="Helvetica Neue"/>
                <a:sym typeface="Helvetica Neue"/>
              </a:rPr>
              <a:t>To test this claim, a randomized experiment is designed in which tomatoes are planted in 11 plots.  </a:t>
            </a:r>
          </a:p>
          <a:p>
            <a:pPr marR="321457" algn="just">
              <a:defRPr sz="1800"/>
            </a:pPr>
            <a:endParaRPr sz="2000" dirty="0">
              <a:latin typeface="Helvetica Neue"/>
              <a:ea typeface="Helvetica Neue"/>
              <a:cs typeface="Helvetica Neue"/>
              <a:sym typeface="Helvetica Neue"/>
            </a:endParaRPr>
          </a:p>
          <a:p>
            <a:pPr marR="321457" algn="just">
              <a:defRPr sz="1800"/>
            </a:pPr>
            <a:r>
              <a:rPr sz="2000" dirty="0">
                <a:latin typeface="Helvetica Neue"/>
                <a:ea typeface="Helvetica Neue"/>
                <a:cs typeface="Helvetica Neue"/>
                <a:sym typeface="Helvetica Neue"/>
              </a:rPr>
              <a:t>The new fertilizer (B) is applied to 6 randomly chosen plots and old fertilizer (R) is applied to 5 randomly chosen plots.  </a:t>
            </a:r>
          </a:p>
          <a:p>
            <a:pPr marR="321457" algn="just">
              <a:defRPr sz="1800"/>
            </a:pPr>
            <a:endParaRPr sz="2000" dirty="0">
              <a:latin typeface="Helvetica Neue"/>
              <a:ea typeface="Helvetica Neue"/>
              <a:cs typeface="Helvetica Neue"/>
              <a:sym typeface="Helvetica Neue"/>
            </a:endParaRPr>
          </a:p>
          <a:p>
            <a:pPr marR="321457" algn="just">
              <a:defRPr sz="1800"/>
            </a:pPr>
            <a:r>
              <a:rPr sz="2000" dirty="0">
                <a:latin typeface="Helvetica Neue"/>
                <a:ea typeface="Helvetica Neue"/>
                <a:cs typeface="Helvetica Neue"/>
                <a:sym typeface="Helvetica Neue"/>
              </a:rPr>
              <a:t>Upon harvesting, the yield of each plot is measured (in lbs.) and the average yield for the plots treated with the new fertilizer is compared to the average yield of those treated with the old fertilizer.</a:t>
            </a:r>
          </a:p>
        </p:txBody>
      </p:sp>
    </p:spTree>
    <p:extLst>
      <p:ext uri="{BB962C8B-B14F-4D97-AF65-F5344CB8AC3E}">
        <p14:creationId xmlns:p14="http://schemas.microsoft.com/office/powerpoint/2010/main" val="3697302877"/>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Introductions</a:t>
            </a:r>
            <a:endParaRPr lang="en-US" dirty="0"/>
          </a:p>
        </p:txBody>
      </p:sp>
      <p:sp>
        <p:nvSpPr>
          <p:cNvPr id="5" name="Content Placeholder 4"/>
          <p:cNvSpPr>
            <a:spLocks noGrp="1"/>
          </p:cNvSpPr>
          <p:nvPr>
            <p:ph idx="1"/>
          </p:nvPr>
        </p:nvSpPr>
        <p:spPr>
          <a:xfrm>
            <a:off x="1942415" y="2133600"/>
            <a:ext cx="6591985" cy="4541520"/>
          </a:xfrm>
        </p:spPr>
        <p:txBody>
          <a:bodyPr>
            <a:normAutofit/>
          </a:bodyPr>
          <a:lstStyle/>
          <a:p>
            <a:r>
              <a:rPr lang="en-US" sz="3200" dirty="0"/>
              <a:t>Who </a:t>
            </a:r>
            <a:r>
              <a:rPr lang="en-US" sz="3200" dirty="0" smtClean="0"/>
              <a:t>are we?</a:t>
            </a:r>
            <a:endParaRPr lang="en-US" sz="3200" dirty="0"/>
          </a:p>
          <a:p>
            <a:pPr lvl="1"/>
            <a:r>
              <a:rPr lang="en-US" sz="3000" dirty="0"/>
              <a:t>The 3 “B”s of public speaking</a:t>
            </a:r>
          </a:p>
          <a:p>
            <a:pPr lvl="1"/>
            <a:r>
              <a:rPr lang="en-US" sz="3000" dirty="0"/>
              <a:t>Standing on the shoulders of giants</a:t>
            </a:r>
          </a:p>
          <a:p>
            <a:r>
              <a:rPr lang="en-US" sz="3200" dirty="0"/>
              <a:t>Who are you?</a:t>
            </a:r>
            <a:endParaRPr lang="en-US" sz="3000" dirty="0"/>
          </a:p>
          <a:p>
            <a:pPr lvl="1"/>
            <a:r>
              <a:rPr lang="en-US" sz="3000" dirty="0" smtClean="0"/>
              <a:t>What do you teach?</a:t>
            </a:r>
          </a:p>
          <a:p>
            <a:pPr lvl="1"/>
            <a:r>
              <a:rPr lang="en-US" sz="3000" dirty="0" smtClean="0"/>
              <a:t>Grade level?</a:t>
            </a:r>
          </a:p>
          <a:p>
            <a:pPr lvl="1"/>
            <a:endParaRPr lang="en-US" sz="3000" dirty="0"/>
          </a:p>
          <a:p>
            <a:endParaRPr lang="en-US" dirty="0"/>
          </a:p>
        </p:txBody>
      </p:sp>
    </p:spTree>
    <p:extLst>
      <p:ext uri="{BB962C8B-B14F-4D97-AF65-F5344CB8AC3E}">
        <p14:creationId xmlns:p14="http://schemas.microsoft.com/office/powerpoint/2010/main" val="131904565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lang="en-US" sz="3600" dirty="0">
                <a:latin typeface="+mj-lt"/>
              </a:rPr>
              <a:t>Activity #2</a:t>
            </a:r>
          </a:p>
        </p:txBody>
      </p:sp>
      <p:sp>
        <p:nvSpPr>
          <p:cNvPr id="257" name="Shape 257"/>
          <p:cNvSpPr/>
          <p:nvPr/>
        </p:nvSpPr>
        <p:spPr>
          <a:xfrm>
            <a:off x="678656" y="1616273"/>
            <a:ext cx="1000125" cy="982266"/>
          </a:xfrm>
          <a:prstGeom prst="roundRect">
            <a:avLst>
              <a:gd name="adj" fmla="val 13636"/>
            </a:avLst>
          </a:prstGeom>
          <a:solidFill>
            <a:srgbClr val="FF2600"/>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dirty="0">
                <a:solidFill>
                  <a:schemeClr val="bg1"/>
                </a:solidFill>
              </a:rPr>
              <a:t>29.9</a:t>
            </a:r>
          </a:p>
        </p:txBody>
      </p:sp>
      <p:sp>
        <p:nvSpPr>
          <p:cNvPr id="258" name="Shape 258"/>
          <p:cNvSpPr/>
          <p:nvPr/>
        </p:nvSpPr>
        <p:spPr>
          <a:xfrm>
            <a:off x="2035969" y="1616273"/>
            <a:ext cx="1000125" cy="982266"/>
          </a:xfrm>
          <a:prstGeom prst="roundRect">
            <a:avLst>
              <a:gd name="adj" fmla="val 13636"/>
            </a:avLst>
          </a:prstGeom>
          <a:solidFill>
            <a:srgbClr val="FF2600"/>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11.4</a:t>
            </a:r>
          </a:p>
        </p:txBody>
      </p:sp>
      <p:sp>
        <p:nvSpPr>
          <p:cNvPr id="259" name="Shape 259"/>
          <p:cNvSpPr/>
          <p:nvPr/>
        </p:nvSpPr>
        <p:spPr>
          <a:xfrm>
            <a:off x="3393281" y="1616273"/>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26.6</a:t>
            </a:r>
          </a:p>
        </p:txBody>
      </p:sp>
      <p:sp>
        <p:nvSpPr>
          <p:cNvPr id="260" name="Shape 260"/>
          <p:cNvSpPr/>
          <p:nvPr/>
        </p:nvSpPr>
        <p:spPr>
          <a:xfrm>
            <a:off x="4750594" y="1616273"/>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23.7</a:t>
            </a:r>
          </a:p>
        </p:txBody>
      </p:sp>
      <p:sp>
        <p:nvSpPr>
          <p:cNvPr id="261" name="Shape 261"/>
          <p:cNvSpPr/>
          <p:nvPr/>
        </p:nvSpPr>
        <p:spPr>
          <a:xfrm>
            <a:off x="6107906" y="1616273"/>
            <a:ext cx="1000125" cy="982266"/>
          </a:xfrm>
          <a:prstGeom prst="roundRect">
            <a:avLst>
              <a:gd name="adj" fmla="val 13636"/>
            </a:avLst>
          </a:prstGeom>
          <a:solidFill>
            <a:srgbClr val="FF2600"/>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25.3</a:t>
            </a:r>
          </a:p>
        </p:txBody>
      </p:sp>
      <p:sp>
        <p:nvSpPr>
          <p:cNvPr id="262" name="Shape 262"/>
          <p:cNvSpPr/>
          <p:nvPr/>
        </p:nvSpPr>
        <p:spPr>
          <a:xfrm>
            <a:off x="7465219" y="1616273"/>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28.5</a:t>
            </a:r>
          </a:p>
        </p:txBody>
      </p:sp>
      <p:sp>
        <p:nvSpPr>
          <p:cNvPr id="263" name="Shape 263"/>
          <p:cNvSpPr/>
          <p:nvPr/>
        </p:nvSpPr>
        <p:spPr>
          <a:xfrm>
            <a:off x="678656" y="2902148"/>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14.2</a:t>
            </a:r>
          </a:p>
        </p:txBody>
      </p:sp>
      <p:sp>
        <p:nvSpPr>
          <p:cNvPr id="264" name="Shape 264"/>
          <p:cNvSpPr/>
          <p:nvPr/>
        </p:nvSpPr>
        <p:spPr>
          <a:xfrm>
            <a:off x="2035969" y="2902148"/>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17.9</a:t>
            </a:r>
          </a:p>
        </p:txBody>
      </p:sp>
      <p:sp>
        <p:nvSpPr>
          <p:cNvPr id="265" name="Shape 265"/>
          <p:cNvSpPr/>
          <p:nvPr/>
        </p:nvSpPr>
        <p:spPr>
          <a:xfrm>
            <a:off x="3393281" y="2902148"/>
            <a:ext cx="1000125" cy="982266"/>
          </a:xfrm>
          <a:prstGeom prst="roundRect">
            <a:avLst>
              <a:gd name="adj" fmla="val 13636"/>
            </a:avLst>
          </a:prstGeom>
          <a:solidFill>
            <a:srgbClr val="FF2600"/>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16.5</a:t>
            </a:r>
          </a:p>
        </p:txBody>
      </p:sp>
      <p:sp>
        <p:nvSpPr>
          <p:cNvPr id="266" name="Shape 266"/>
          <p:cNvSpPr/>
          <p:nvPr/>
        </p:nvSpPr>
        <p:spPr>
          <a:xfrm>
            <a:off x="4750594" y="2902148"/>
            <a:ext cx="1000125" cy="982266"/>
          </a:xfrm>
          <a:prstGeom prst="roundRect">
            <a:avLst>
              <a:gd name="adj" fmla="val 13636"/>
            </a:avLst>
          </a:prstGeom>
          <a:solidFill>
            <a:srgbClr val="FF2600"/>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21.1</a:t>
            </a:r>
          </a:p>
        </p:txBody>
      </p:sp>
      <p:sp>
        <p:nvSpPr>
          <p:cNvPr id="267" name="Shape 267"/>
          <p:cNvSpPr/>
          <p:nvPr/>
        </p:nvSpPr>
        <p:spPr>
          <a:xfrm>
            <a:off x="6107906" y="2902148"/>
            <a:ext cx="1000125" cy="982266"/>
          </a:xfrm>
          <a:prstGeom prst="roundRect">
            <a:avLst>
              <a:gd name="adj" fmla="val 13636"/>
            </a:avLst>
          </a:prstGeom>
          <a:solidFill/>
          <a:ln w="25400">
            <a:solidFill/>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lIns="0" tIns="0" rIns="0" bIns="0" anchor="ct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24.3</a:t>
            </a:r>
          </a:p>
        </p:txBody>
      </p:sp>
      <p:sp>
        <p:nvSpPr>
          <p:cNvPr id="268" name="Shape 268"/>
          <p:cNvSpPr/>
          <p:nvPr/>
        </p:nvSpPr>
        <p:spPr>
          <a:xfrm>
            <a:off x="732235" y="5473899"/>
            <a:ext cx="446484" cy="446484"/>
          </a:xfrm>
          <a:prstGeom prst="roundRect">
            <a:avLst>
              <a:gd name="adj" fmla="val 30000"/>
            </a:avLst>
          </a:prstGeom>
          <a:solidFill>
            <a:srgbClr val="FF2600"/>
          </a:solidFill>
          <a:ln w="25400">
            <a:solidFill/>
            <a:miter lim="400000"/>
          </a:ln>
          <a:effectLst>
            <a:outerShdw blurRad="25400" dist="63500" dir="2700000" rotWithShape="0">
              <a:srgbClr val="000000">
                <a:alpha val="75000"/>
              </a:srgbClr>
            </a:outerShdw>
          </a:effectLst>
        </p:spPr>
        <p:txBody>
          <a:bodyPr lIns="0" tIns="0" rIns="0" bIns="0" anchor="ctr"/>
          <a:lstStyle/>
          <a:p>
            <a:pPr algn="ctr" defTabSz="410751">
              <a:defRPr sz="4000">
                <a:solidFill>
                  <a:srgbClr val="FFFFFF"/>
                </a:solidFill>
                <a:effectLst>
                  <a:outerShdw blurRad="38100" dist="12700" dir="5400000" rotWithShape="0">
                    <a:srgbClr val="000000">
                      <a:alpha val="50000"/>
                    </a:srgbClr>
                  </a:outerShdw>
                </a:effectLst>
                <a:latin typeface="+mj-lt"/>
                <a:ea typeface="+mj-ea"/>
                <a:cs typeface="+mj-cs"/>
                <a:sym typeface="Gill Sans"/>
              </a:defRPr>
            </a:pPr>
            <a:endParaRPr sz="2812"/>
          </a:p>
        </p:txBody>
      </p:sp>
      <p:sp>
        <p:nvSpPr>
          <p:cNvPr id="269" name="Shape 269"/>
          <p:cNvSpPr/>
          <p:nvPr/>
        </p:nvSpPr>
        <p:spPr>
          <a:xfrm>
            <a:off x="732235" y="4723805"/>
            <a:ext cx="446484" cy="446484"/>
          </a:xfrm>
          <a:prstGeom prst="roundRect">
            <a:avLst>
              <a:gd name="adj" fmla="val 30000"/>
            </a:avLst>
          </a:prstGeom>
          <a:solidFill/>
          <a:ln w="25400">
            <a:solidFill/>
            <a:miter lim="400000"/>
          </a:ln>
          <a:effectLst>
            <a:outerShdw blurRad="25400" dist="63500" dir="2700000" rotWithShape="0">
              <a:srgbClr val="000000">
                <a:alpha val="75000"/>
              </a:srgbClr>
            </a:outerShdw>
          </a:effectLst>
        </p:spPr>
        <p:txBody>
          <a:bodyPr lIns="0" tIns="0" rIns="0" bIns="0" anchor="ctr"/>
          <a:lstStyle/>
          <a:p>
            <a:pPr algn="ctr" defTabSz="410751">
              <a:defRPr sz="4000">
                <a:solidFill>
                  <a:srgbClr val="FFFFFF"/>
                </a:solidFill>
                <a:effectLst>
                  <a:outerShdw blurRad="38100" dist="12700" dir="5400000" rotWithShape="0">
                    <a:srgbClr val="000000">
                      <a:alpha val="50000"/>
                    </a:srgbClr>
                  </a:outerShdw>
                </a:effectLst>
                <a:latin typeface="+mj-lt"/>
                <a:ea typeface="+mj-ea"/>
                <a:cs typeface="+mj-cs"/>
                <a:sym typeface="Gill Sans"/>
              </a:defRPr>
            </a:pPr>
            <a:endParaRPr sz="2812"/>
          </a:p>
        </p:txBody>
      </p:sp>
      <p:sp>
        <p:nvSpPr>
          <p:cNvPr id="270" name="Shape 270"/>
          <p:cNvSpPr/>
          <p:nvPr/>
        </p:nvSpPr>
        <p:spPr>
          <a:xfrm>
            <a:off x="1375172" y="4680146"/>
            <a:ext cx="5017400"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a:t>Mean Yield 2 (</a:t>
            </a:r>
            <a:r>
              <a:rPr sz="3000" dirty="0" err="1"/>
              <a:t>BetterPlant</a:t>
            </a:r>
            <a:r>
              <a:rPr sz="3000" dirty="0"/>
              <a:t>):</a:t>
            </a:r>
          </a:p>
        </p:txBody>
      </p:sp>
      <p:sp>
        <p:nvSpPr>
          <p:cNvPr id="271" name="Shape 271"/>
          <p:cNvSpPr/>
          <p:nvPr/>
        </p:nvSpPr>
        <p:spPr>
          <a:xfrm>
            <a:off x="1375172" y="5430240"/>
            <a:ext cx="4791376"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a:t>Mean Yield 1 (</a:t>
            </a:r>
            <a:r>
              <a:rPr sz="3000" dirty="0" err="1"/>
              <a:t>RapidGro</a:t>
            </a:r>
            <a:r>
              <a:rPr sz="3000" dirty="0"/>
              <a:t>):</a:t>
            </a:r>
          </a:p>
        </p:txBody>
      </p:sp>
      <p:sp>
        <p:nvSpPr>
          <p:cNvPr id="272" name="Shape 272"/>
          <p:cNvSpPr/>
          <p:nvPr/>
        </p:nvSpPr>
        <p:spPr>
          <a:xfrm>
            <a:off x="7092283" y="4699791"/>
            <a:ext cx="1625446"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smtClean="0"/>
              <a:t>22.53 </a:t>
            </a:r>
            <a:r>
              <a:rPr sz="3000" dirty="0" err="1" smtClean="0"/>
              <a:t>lbs</a:t>
            </a:r>
            <a:endParaRPr sz="3000" dirty="0"/>
          </a:p>
        </p:txBody>
      </p:sp>
      <p:sp>
        <p:nvSpPr>
          <p:cNvPr id="273" name="Shape 273"/>
          <p:cNvSpPr/>
          <p:nvPr/>
        </p:nvSpPr>
        <p:spPr>
          <a:xfrm>
            <a:off x="6727599" y="5449885"/>
            <a:ext cx="1625446"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a:t>20.84 </a:t>
            </a:r>
            <a:r>
              <a:rPr sz="3000" dirty="0" err="1"/>
              <a:t>lbs</a:t>
            </a:r>
            <a:endParaRPr sz="3000" dirty="0"/>
          </a:p>
        </p:txBody>
      </p:sp>
      <p:sp>
        <p:nvSpPr>
          <p:cNvPr id="274" name="Shape 274"/>
          <p:cNvSpPr/>
          <p:nvPr/>
        </p:nvSpPr>
        <p:spPr>
          <a:xfrm>
            <a:off x="303609" y="6180334"/>
            <a:ext cx="6585137"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a:t>Difference: (</a:t>
            </a:r>
            <a:r>
              <a:rPr sz="3000" dirty="0" err="1"/>
              <a:t>BetterPlant-RapidGro</a:t>
            </a:r>
            <a:r>
              <a:rPr sz="3000" dirty="0"/>
              <a:t>):</a:t>
            </a:r>
          </a:p>
        </p:txBody>
      </p:sp>
      <p:sp>
        <p:nvSpPr>
          <p:cNvPr id="275" name="Shape 275"/>
          <p:cNvSpPr/>
          <p:nvPr/>
        </p:nvSpPr>
        <p:spPr>
          <a:xfrm>
            <a:off x="7342024" y="6215584"/>
            <a:ext cx="1412246"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defTabSz="584200">
              <a:spcBef>
                <a:spcPts val="2500"/>
              </a:spcBef>
              <a:buClr>
                <a:srgbClr val="00C45D"/>
              </a:buClr>
              <a:buFont typeface="Calibri"/>
              <a:defRPr sz="4900">
                <a:latin typeface="+mj-lt"/>
                <a:ea typeface="+mj-ea"/>
                <a:cs typeface="+mj-cs"/>
                <a:sym typeface="Gill Sans"/>
              </a:defRPr>
            </a:lvl1pPr>
          </a:lstStyle>
          <a:p>
            <a:pPr lvl="0">
              <a:defRPr sz="1800"/>
            </a:pPr>
            <a:r>
              <a:rPr sz="3000" dirty="0"/>
              <a:t>1.69 </a:t>
            </a:r>
            <a:r>
              <a:rPr sz="3000" dirty="0" err="1"/>
              <a:t>lbs</a:t>
            </a:r>
            <a:endParaRPr sz="3000" dirty="0"/>
          </a:p>
        </p:txBody>
      </p:sp>
      <p:pic>
        <p:nvPicPr>
          <p:cNvPr id="276" name="droppedImage.png"/>
          <p:cNvPicPr/>
          <p:nvPr/>
        </p:nvPicPr>
        <p:blipFill>
          <a:blip r:embed="rId2">
            <a:extLst/>
          </a:blip>
          <a:srcRect t="9290" b="21146"/>
          <a:stretch>
            <a:fillRect/>
          </a:stretch>
        </p:blipFill>
        <p:spPr>
          <a:xfrm>
            <a:off x="536761" y="1544836"/>
            <a:ext cx="8075444" cy="3045649"/>
          </a:xfrm>
          <a:prstGeom prst="rect">
            <a:avLst/>
          </a:prstGeom>
          <a:ln w="12700">
            <a:miter lim="400000"/>
          </a:ln>
        </p:spPr>
      </p:pic>
    </p:spTree>
    <p:extLst>
      <p:ext uri="{BB962C8B-B14F-4D97-AF65-F5344CB8AC3E}">
        <p14:creationId xmlns:p14="http://schemas.microsoft.com/office/powerpoint/2010/main" val="1508790124"/>
      </p:ext>
    </p:extLst>
  </p:cSld>
  <p:clrMapOvr>
    <a:masterClrMapping/>
  </p:clrMapOvr>
  <p:transition spd="slow">
    <p:push/>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iterate>
                                    <p:tmAbs val="0"/>
                                  </p:iterate>
                                  <p:childTnLst>
                                    <p:set>
                                      <p:cBhvr>
                                        <p:cTn id="6" fill="hold"/>
                                        <p:tgtEl>
                                          <p:spTgt spid="276"/>
                                        </p:tgtEl>
                                        <p:attrNameLst>
                                          <p:attrName>style.visibility</p:attrName>
                                        </p:attrNameLst>
                                      </p:cBhvr>
                                      <p:to>
                                        <p:strVal val="visible"/>
                                      </p:to>
                                    </p:set>
                                    <p:anim calcmode="lin" valueType="num">
                                      <p:cBhvr>
                                        <p:cTn id="7" dur="1000" fill="hold"/>
                                        <p:tgtEl>
                                          <p:spTgt spid="276"/>
                                        </p:tgtEl>
                                        <p:attrNameLst>
                                          <p:attrName>ppt_w</p:attrName>
                                        </p:attrNameLst>
                                      </p:cBhvr>
                                      <p:tavLst>
                                        <p:tav tm="0">
                                          <p:val>
                                            <p:fltVal val="0"/>
                                          </p:val>
                                        </p:tav>
                                        <p:tav tm="100000">
                                          <p:val>
                                            <p:strVal val="#ppt_w"/>
                                          </p:val>
                                        </p:tav>
                                      </p:tavLst>
                                    </p:anim>
                                    <p:anim calcmode="lin" valueType="num">
                                      <p:cBhvr>
                                        <p:cTn id="8" dur="1000" fill="hold"/>
                                        <p:tgtEl>
                                          <p:spTgt spid="27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 grpId="0"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Shape 279"/>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lang="en-US" sz="3600" dirty="0">
                <a:latin typeface="+mj-lt"/>
              </a:rPr>
              <a:t>Activity #2</a:t>
            </a:r>
          </a:p>
        </p:txBody>
      </p:sp>
      <p:grpSp>
        <p:nvGrpSpPr>
          <p:cNvPr id="294" name="Group 294"/>
          <p:cNvGrpSpPr/>
          <p:nvPr/>
        </p:nvGrpSpPr>
        <p:grpSpPr>
          <a:xfrm>
            <a:off x="678656" y="3661172"/>
            <a:ext cx="7786688" cy="2268141"/>
            <a:chOff x="0" y="0"/>
            <a:chExt cx="11074400" cy="3225800"/>
          </a:xfrm>
        </p:grpSpPr>
        <p:sp>
          <p:nvSpPr>
            <p:cNvPr id="283" name="Shape 283"/>
            <p:cNvSpPr/>
            <p:nvPr/>
          </p:nvSpPr>
          <p:spPr>
            <a:xfrm>
              <a:off x="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29.9</a:t>
              </a:r>
            </a:p>
          </p:txBody>
        </p:sp>
        <p:sp>
          <p:nvSpPr>
            <p:cNvPr id="284" name="Shape 284"/>
            <p:cNvSpPr/>
            <p:nvPr/>
          </p:nvSpPr>
          <p:spPr>
            <a:xfrm>
              <a:off x="19304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11.4</a:t>
              </a:r>
            </a:p>
          </p:txBody>
        </p:sp>
        <p:sp>
          <p:nvSpPr>
            <p:cNvPr id="285" name="Shape 285"/>
            <p:cNvSpPr/>
            <p:nvPr/>
          </p:nvSpPr>
          <p:spPr>
            <a:xfrm>
              <a:off x="38608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26.6</a:t>
              </a:r>
            </a:p>
          </p:txBody>
        </p:sp>
        <p:sp>
          <p:nvSpPr>
            <p:cNvPr id="286" name="Shape 286"/>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23.7</a:t>
              </a:r>
            </a:p>
          </p:txBody>
        </p:sp>
        <p:sp>
          <p:nvSpPr>
            <p:cNvPr id="287" name="Shape 287"/>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25.3</a:t>
              </a:r>
            </a:p>
          </p:txBody>
        </p:sp>
        <p:sp>
          <p:nvSpPr>
            <p:cNvPr id="288" name="Shape 288"/>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28.5</a:t>
              </a:r>
            </a:p>
          </p:txBody>
        </p:sp>
        <p:sp>
          <p:nvSpPr>
            <p:cNvPr id="289" name="Shape 289"/>
            <p:cNvSpPr/>
            <p:nvPr/>
          </p:nvSpPr>
          <p:spPr>
            <a:xfrm>
              <a:off x="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14.2</a:t>
              </a:r>
            </a:p>
          </p:txBody>
        </p:sp>
        <p:sp>
          <p:nvSpPr>
            <p:cNvPr id="290" name="Shape 290"/>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17.9</a:t>
              </a:r>
            </a:p>
          </p:txBody>
        </p:sp>
        <p:sp>
          <p:nvSpPr>
            <p:cNvPr id="291" name="Shape 291"/>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16.5</a:t>
              </a:r>
            </a:p>
          </p:txBody>
        </p:sp>
        <p:sp>
          <p:nvSpPr>
            <p:cNvPr id="292" name="Shape 292"/>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21.1</a:t>
              </a:r>
            </a:p>
          </p:txBody>
        </p:sp>
        <p:sp>
          <p:nvSpPr>
            <p:cNvPr id="293" name="Shape 293"/>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24.3</a:t>
              </a:r>
            </a:p>
          </p:txBody>
        </p:sp>
      </p:grpSp>
      <p:grpSp>
        <p:nvGrpSpPr>
          <p:cNvPr id="306" name="Group 306"/>
          <p:cNvGrpSpPr/>
          <p:nvPr/>
        </p:nvGrpSpPr>
        <p:grpSpPr>
          <a:xfrm>
            <a:off x="678656" y="3634383"/>
            <a:ext cx="7786688" cy="2268141"/>
            <a:chOff x="0" y="0"/>
            <a:chExt cx="11074400" cy="3225800"/>
          </a:xfrm>
        </p:grpSpPr>
        <p:sp>
          <p:nvSpPr>
            <p:cNvPr id="295" name="Shape 295"/>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29.9</a:t>
              </a:r>
            </a:p>
          </p:txBody>
        </p:sp>
        <p:sp>
          <p:nvSpPr>
            <p:cNvPr id="296" name="Shape 296"/>
            <p:cNvSpPr/>
            <p:nvPr/>
          </p:nvSpPr>
          <p:spPr>
            <a:xfrm>
              <a:off x="19304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11.4</a:t>
              </a:r>
            </a:p>
          </p:txBody>
        </p:sp>
        <p:sp>
          <p:nvSpPr>
            <p:cNvPr id="297" name="Shape 297"/>
            <p:cNvSpPr/>
            <p:nvPr/>
          </p:nvSpPr>
          <p:spPr>
            <a:xfrm>
              <a:off x="38608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26.6</a:t>
              </a:r>
            </a:p>
          </p:txBody>
        </p:sp>
        <p:sp>
          <p:nvSpPr>
            <p:cNvPr id="298" name="Shape 298"/>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23.7</a:t>
              </a:r>
            </a:p>
          </p:txBody>
        </p:sp>
        <p:sp>
          <p:nvSpPr>
            <p:cNvPr id="299" name="Shape 299"/>
            <p:cNvSpPr/>
            <p:nvPr/>
          </p:nvSpPr>
          <p:spPr>
            <a:xfrm>
              <a:off x="77216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25.3</a:t>
              </a:r>
            </a:p>
          </p:txBody>
        </p:sp>
        <p:sp>
          <p:nvSpPr>
            <p:cNvPr id="300" name="Shape 300"/>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28.5</a:t>
              </a:r>
            </a:p>
          </p:txBody>
        </p:sp>
        <p:sp>
          <p:nvSpPr>
            <p:cNvPr id="301" name="Shape 301"/>
            <p:cNvSpPr/>
            <p:nvPr/>
          </p:nvSpPr>
          <p:spPr>
            <a:xfrm>
              <a:off x="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14.2</a:t>
              </a:r>
            </a:p>
          </p:txBody>
        </p:sp>
        <p:sp>
          <p:nvSpPr>
            <p:cNvPr id="302" name="Shape 302"/>
            <p:cNvSpPr/>
            <p:nvPr/>
          </p:nvSpPr>
          <p:spPr>
            <a:xfrm>
              <a:off x="19304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17.9</a:t>
              </a:r>
            </a:p>
          </p:txBody>
        </p:sp>
        <p:sp>
          <p:nvSpPr>
            <p:cNvPr id="303" name="Shape 303"/>
            <p:cNvSpPr/>
            <p:nvPr/>
          </p:nvSpPr>
          <p:spPr>
            <a:xfrm>
              <a:off x="38608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16.5</a:t>
              </a:r>
            </a:p>
          </p:txBody>
        </p:sp>
        <p:sp>
          <p:nvSpPr>
            <p:cNvPr id="304" name="Shape 304"/>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21.1</a:t>
              </a:r>
            </a:p>
          </p:txBody>
        </p:sp>
        <p:sp>
          <p:nvSpPr>
            <p:cNvPr id="305" name="Shape 305"/>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24.3</a:t>
              </a:r>
            </a:p>
          </p:txBody>
        </p:sp>
      </p:grpSp>
      <p:grpSp>
        <p:nvGrpSpPr>
          <p:cNvPr id="318" name="Group 318"/>
          <p:cNvGrpSpPr/>
          <p:nvPr/>
        </p:nvGrpSpPr>
        <p:grpSpPr>
          <a:xfrm>
            <a:off x="678656" y="3634383"/>
            <a:ext cx="7786688" cy="2268141"/>
            <a:chOff x="0" y="0"/>
            <a:chExt cx="11074400" cy="3225800"/>
          </a:xfrm>
        </p:grpSpPr>
        <p:sp>
          <p:nvSpPr>
            <p:cNvPr id="307" name="Shape 307"/>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29.9</a:t>
              </a:r>
            </a:p>
          </p:txBody>
        </p:sp>
        <p:sp>
          <p:nvSpPr>
            <p:cNvPr id="308" name="Shape 308"/>
            <p:cNvSpPr/>
            <p:nvPr/>
          </p:nvSpPr>
          <p:spPr>
            <a:xfrm>
              <a:off x="19304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11.4</a:t>
              </a:r>
            </a:p>
          </p:txBody>
        </p:sp>
        <p:sp>
          <p:nvSpPr>
            <p:cNvPr id="309" name="Shape 309"/>
            <p:cNvSpPr/>
            <p:nvPr/>
          </p:nvSpPr>
          <p:spPr>
            <a:xfrm>
              <a:off x="38608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26.6</a:t>
              </a:r>
            </a:p>
          </p:txBody>
        </p:sp>
        <p:sp>
          <p:nvSpPr>
            <p:cNvPr id="310" name="Shape 310"/>
            <p:cNvSpPr/>
            <p:nvPr/>
          </p:nvSpPr>
          <p:spPr>
            <a:xfrm>
              <a:off x="57912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23.7</a:t>
              </a:r>
            </a:p>
          </p:txBody>
        </p:sp>
        <p:sp>
          <p:nvSpPr>
            <p:cNvPr id="311" name="Shape 311"/>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25.3</a:t>
              </a:r>
            </a:p>
          </p:txBody>
        </p:sp>
        <p:sp>
          <p:nvSpPr>
            <p:cNvPr id="312" name="Shape 312"/>
            <p:cNvSpPr/>
            <p:nvPr/>
          </p:nvSpPr>
          <p:spPr>
            <a:xfrm>
              <a:off x="96520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28.5</a:t>
              </a:r>
            </a:p>
          </p:txBody>
        </p:sp>
        <p:sp>
          <p:nvSpPr>
            <p:cNvPr id="313" name="Shape 313"/>
            <p:cNvSpPr/>
            <p:nvPr/>
          </p:nvSpPr>
          <p:spPr>
            <a:xfrm>
              <a:off x="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14.2</a:t>
              </a:r>
            </a:p>
          </p:txBody>
        </p:sp>
        <p:sp>
          <p:nvSpPr>
            <p:cNvPr id="314" name="Shape 314"/>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17.9</a:t>
              </a:r>
            </a:p>
          </p:txBody>
        </p:sp>
        <p:sp>
          <p:nvSpPr>
            <p:cNvPr id="315" name="Shape 315"/>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16.5</a:t>
              </a:r>
            </a:p>
          </p:txBody>
        </p:sp>
        <p:sp>
          <p:nvSpPr>
            <p:cNvPr id="316" name="Shape 316"/>
            <p:cNvSpPr/>
            <p:nvPr/>
          </p:nvSpPr>
          <p:spPr>
            <a:xfrm>
              <a:off x="57912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21.1</a:t>
              </a:r>
            </a:p>
          </p:txBody>
        </p:sp>
        <p:sp>
          <p:nvSpPr>
            <p:cNvPr id="317" name="Shape 317"/>
            <p:cNvSpPr/>
            <p:nvPr/>
          </p:nvSpPr>
          <p:spPr>
            <a:xfrm>
              <a:off x="77216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24.3</a:t>
              </a:r>
            </a:p>
          </p:txBody>
        </p:sp>
      </p:grpSp>
      <p:grpSp>
        <p:nvGrpSpPr>
          <p:cNvPr id="330" name="Group 330"/>
          <p:cNvGrpSpPr/>
          <p:nvPr/>
        </p:nvGrpSpPr>
        <p:grpSpPr>
          <a:xfrm>
            <a:off x="678656" y="3634383"/>
            <a:ext cx="7786688" cy="2268141"/>
            <a:chOff x="0" y="0"/>
            <a:chExt cx="11074400" cy="3225800"/>
          </a:xfrm>
        </p:grpSpPr>
        <p:sp>
          <p:nvSpPr>
            <p:cNvPr id="319" name="Shape 319"/>
            <p:cNvSpPr/>
            <p:nvPr/>
          </p:nvSpPr>
          <p:spPr>
            <a:xfrm>
              <a:off x="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dirty="0">
                  <a:solidFill>
                    <a:schemeClr val="bg1"/>
                  </a:solidFill>
                </a:rPr>
                <a:t>29.9</a:t>
              </a:r>
            </a:p>
          </p:txBody>
        </p:sp>
        <p:sp>
          <p:nvSpPr>
            <p:cNvPr id="320" name="Shape 320"/>
            <p:cNvSpPr/>
            <p:nvPr/>
          </p:nvSpPr>
          <p:spPr>
            <a:xfrm>
              <a:off x="19304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11.4</a:t>
              </a:r>
            </a:p>
          </p:txBody>
        </p:sp>
        <p:sp>
          <p:nvSpPr>
            <p:cNvPr id="321" name="Shape 321"/>
            <p:cNvSpPr/>
            <p:nvPr/>
          </p:nvSpPr>
          <p:spPr>
            <a:xfrm>
              <a:off x="38608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26.6</a:t>
              </a:r>
            </a:p>
          </p:txBody>
        </p:sp>
        <p:sp>
          <p:nvSpPr>
            <p:cNvPr id="322" name="Shape 322"/>
            <p:cNvSpPr/>
            <p:nvPr/>
          </p:nvSpPr>
          <p:spPr>
            <a:xfrm>
              <a:off x="5791200" y="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23.7</a:t>
              </a:r>
            </a:p>
          </p:txBody>
        </p:sp>
        <p:sp>
          <p:nvSpPr>
            <p:cNvPr id="323" name="Shape 323"/>
            <p:cNvSpPr/>
            <p:nvPr/>
          </p:nvSpPr>
          <p:spPr>
            <a:xfrm>
              <a:off x="77216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25.3</a:t>
              </a:r>
            </a:p>
          </p:txBody>
        </p:sp>
        <p:sp>
          <p:nvSpPr>
            <p:cNvPr id="324" name="Shape 324"/>
            <p:cNvSpPr/>
            <p:nvPr/>
          </p:nvSpPr>
          <p:spPr>
            <a:xfrm>
              <a:off x="9652000" y="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28.5</a:t>
              </a:r>
            </a:p>
          </p:txBody>
        </p:sp>
        <p:sp>
          <p:nvSpPr>
            <p:cNvPr id="325" name="Shape 325"/>
            <p:cNvSpPr/>
            <p:nvPr/>
          </p:nvSpPr>
          <p:spPr>
            <a:xfrm>
              <a:off x="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14.2</a:t>
              </a:r>
            </a:p>
          </p:txBody>
        </p:sp>
        <p:sp>
          <p:nvSpPr>
            <p:cNvPr id="326" name="Shape 326"/>
            <p:cNvSpPr/>
            <p:nvPr/>
          </p:nvSpPr>
          <p:spPr>
            <a:xfrm>
              <a:off x="19304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17.9</a:t>
              </a:r>
            </a:p>
          </p:txBody>
        </p:sp>
        <p:sp>
          <p:nvSpPr>
            <p:cNvPr id="327" name="Shape 327"/>
            <p:cNvSpPr/>
            <p:nvPr/>
          </p:nvSpPr>
          <p:spPr>
            <a:xfrm>
              <a:off x="38608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16.5</a:t>
              </a:r>
            </a:p>
          </p:txBody>
        </p:sp>
        <p:sp>
          <p:nvSpPr>
            <p:cNvPr id="328" name="Shape 328"/>
            <p:cNvSpPr/>
            <p:nvPr/>
          </p:nvSpPr>
          <p:spPr>
            <a:xfrm>
              <a:off x="5791200" y="1828800"/>
              <a:ext cx="1422400" cy="1397000"/>
            </a:xfrm>
            <a:prstGeom prst="roundRect">
              <a:avLst>
                <a:gd name="adj" fmla="val 13636"/>
              </a:avLst>
            </a:prstGeom>
            <a:solidFill>
              <a:srgbClr val="FF26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21.1</a:t>
              </a:r>
            </a:p>
          </p:txBody>
        </p:sp>
        <p:sp>
          <p:nvSpPr>
            <p:cNvPr id="329" name="Shape 329"/>
            <p:cNvSpPr/>
            <p:nvPr/>
          </p:nvSpPr>
          <p:spPr>
            <a:xfrm>
              <a:off x="7721600" y="1828800"/>
              <a:ext cx="1422400" cy="1397000"/>
            </a:xfrm>
            <a:prstGeom prst="roundRect">
              <a:avLst>
                <a:gd name="adj" fmla="val 13636"/>
              </a:avLst>
            </a:prstGeom>
            <a:solidFill>
              <a:srgbClr val="000000"/>
            </a:solidFill>
            <a:ln w="25400" cap="flat">
              <a:solidFill>
                <a:srgbClr val="000000"/>
              </a:solidFill>
              <a:prstDash val="solid"/>
              <a:miter lim="400000"/>
            </a:ln>
            <a:effectLst>
              <a:outerShdw blurRad="25400" dist="63500" dir="2700000" rotWithShape="0">
                <a:srgbClr val="000000">
                  <a:alpha val="75000"/>
                </a:srgbClr>
              </a:outerShdw>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lvl1pPr>
            </a:lstStyle>
            <a:p>
              <a:pPr lvl="0">
                <a:defRPr sz="1800">
                  <a:solidFill>
                    <a:srgbClr val="000000"/>
                  </a:solidFill>
                  <a:effectLst/>
                </a:defRPr>
              </a:pPr>
              <a:r>
                <a:rPr sz="2812">
                  <a:solidFill>
                    <a:schemeClr val="bg1"/>
                  </a:solidFill>
                </a:rPr>
                <a:t>24.3</a:t>
              </a:r>
            </a:p>
          </p:txBody>
        </p:sp>
      </p:grpSp>
      <p:sp>
        <p:nvSpPr>
          <p:cNvPr id="2" name="Rectangle 1"/>
          <p:cNvSpPr/>
          <p:nvPr/>
        </p:nvSpPr>
        <p:spPr>
          <a:xfrm>
            <a:off x="560069" y="1307574"/>
            <a:ext cx="6547961" cy="1477328"/>
          </a:xfrm>
          <a:prstGeom prst="rect">
            <a:avLst/>
          </a:prstGeom>
        </p:spPr>
        <p:txBody>
          <a:bodyPr wrap="square">
            <a:spAutoFit/>
          </a:bodyPr>
          <a:lstStyle/>
          <a:p>
            <a:r>
              <a:rPr lang="en-US" sz="3000" dirty="0" smtClean="0">
                <a:sym typeface="Gill Sans"/>
              </a:rPr>
              <a:t>What would we see in repeated observations, if both fertilizers were equally effective?</a:t>
            </a:r>
            <a:endParaRPr lang="en-US" sz="3000" dirty="0"/>
          </a:p>
        </p:txBody>
      </p:sp>
    </p:spTree>
    <p:extLst>
      <p:ext uri="{BB962C8B-B14F-4D97-AF65-F5344CB8AC3E}">
        <p14:creationId xmlns:p14="http://schemas.microsoft.com/office/powerpoint/2010/main" val="1784287681"/>
      </p:ext>
    </p:extLst>
  </p:cSld>
  <p:clrMapOvr>
    <a:masterClrMapping/>
  </p:clrMapOvr>
  <p:transition spd="slow">
    <p:push/>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p:tmAbs val="0"/>
                                  </p:iterate>
                                  <p:childTnLst>
                                    <p:set>
                                      <p:cBhvr>
                                        <p:cTn id="6" fill="hold"/>
                                        <p:tgtEl>
                                          <p:spTgt spid="306"/>
                                        </p:tgtEl>
                                        <p:attrNameLst>
                                          <p:attrName>style.visibility</p:attrName>
                                        </p:attrNameLst>
                                      </p:cBhvr>
                                      <p:to>
                                        <p:strVal val="visible"/>
                                      </p:to>
                                    </p:set>
                                    <p:animEffect transition="in" filter="fade">
                                      <p:cBhvr>
                                        <p:cTn id="7" dur="1000"/>
                                        <p:tgtEl>
                                          <p:spTgt spid="3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p:tmAbs val="0"/>
                                  </p:iterate>
                                  <p:childTnLst>
                                    <p:set>
                                      <p:cBhvr>
                                        <p:cTn id="11" fill="hold"/>
                                        <p:tgtEl>
                                          <p:spTgt spid="318"/>
                                        </p:tgtEl>
                                        <p:attrNameLst>
                                          <p:attrName>style.visibility</p:attrName>
                                        </p:attrNameLst>
                                      </p:cBhvr>
                                      <p:to>
                                        <p:strVal val="visible"/>
                                      </p:to>
                                    </p:set>
                                    <p:animEffect transition="in" filter="fade">
                                      <p:cBhvr>
                                        <p:cTn id="12" dur="1000"/>
                                        <p:tgtEl>
                                          <p:spTgt spid="3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p:tmAbs val="0"/>
                                  </p:iterate>
                                  <p:childTnLst>
                                    <p:set>
                                      <p:cBhvr>
                                        <p:cTn id="16" fill="hold"/>
                                        <p:tgtEl>
                                          <p:spTgt spid="330"/>
                                        </p:tgtEl>
                                        <p:attrNameLst>
                                          <p:attrName>style.visibility</p:attrName>
                                        </p:attrNameLst>
                                      </p:cBhvr>
                                      <p:to>
                                        <p:strVal val="visible"/>
                                      </p:to>
                                    </p:set>
                                    <p:animEffect transition="in" filter="fade">
                                      <p:cBhvr>
                                        <p:cTn id="17" dur="1000"/>
                                        <p:tgtEl>
                                          <p:spTgt spid="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 grpId="0" advAuto="0"/>
      <p:bldP spid="318" grpId="0" advAuto="0"/>
      <p:bldP spid="330"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hape 333"/>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3600" dirty="0" smtClean="0">
                <a:latin typeface="+mj-lt"/>
              </a:rPr>
              <a:t>Activity</a:t>
            </a:r>
            <a:r>
              <a:rPr lang="en-US" sz="3600" dirty="0" smtClean="0">
                <a:latin typeface="+mj-lt"/>
              </a:rPr>
              <a:t> #2</a:t>
            </a:r>
            <a:endParaRPr sz="3600" dirty="0">
              <a:latin typeface="+mj-lt"/>
            </a:endParaRPr>
          </a:p>
        </p:txBody>
      </p:sp>
      <p:sp>
        <p:nvSpPr>
          <p:cNvPr id="337" name="Shape 337"/>
          <p:cNvSpPr/>
          <p:nvPr/>
        </p:nvSpPr>
        <p:spPr>
          <a:xfrm>
            <a:off x="357188" y="1024332"/>
            <a:ext cx="8706445" cy="2380460"/>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marL="457200" indent="-457200" defTabSz="410751">
              <a:spcBef>
                <a:spcPts val="1758"/>
              </a:spcBef>
              <a:buClr>
                <a:schemeClr val="accent1"/>
              </a:buClr>
              <a:buSzPct val="125000"/>
              <a:buFont typeface="Arial" panose="020B0604020202020204" pitchFamily="34" charset="0"/>
              <a:buChar char="•"/>
              <a:defRPr sz="1800"/>
            </a:pPr>
            <a:r>
              <a:rPr sz="3000" dirty="0">
                <a:latin typeface="+mj-lt"/>
                <a:ea typeface="+mj-ea"/>
                <a:cs typeface="+mj-cs"/>
                <a:sym typeface="Gill Sans"/>
              </a:rPr>
              <a:t>Shuffle 11 cards (6 Black, 5 Red).</a:t>
            </a:r>
          </a:p>
          <a:p>
            <a:pPr marL="457200" indent="-457200" defTabSz="410751">
              <a:spcBef>
                <a:spcPts val="1758"/>
              </a:spcBef>
              <a:buClr>
                <a:schemeClr val="accent1"/>
              </a:buClr>
              <a:buSzPct val="125000"/>
              <a:buFont typeface="Arial" panose="020B0604020202020204" pitchFamily="34" charset="0"/>
              <a:buChar char="•"/>
              <a:defRPr sz="1800"/>
            </a:pPr>
            <a:r>
              <a:rPr sz="3000" dirty="0">
                <a:latin typeface="+mj-lt"/>
                <a:ea typeface="+mj-ea"/>
                <a:cs typeface="+mj-cs"/>
                <a:sym typeface="Gill Sans"/>
              </a:rPr>
              <a:t>Deal to assign fertilizer to plots.</a:t>
            </a:r>
          </a:p>
          <a:p>
            <a:pPr marL="457200" indent="-457200" defTabSz="410751">
              <a:spcBef>
                <a:spcPts val="1758"/>
              </a:spcBef>
              <a:buClr>
                <a:schemeClr val="accent1"/>
              </a:buClr>
              <a:buSzPct val="125000"/>
              <a:buFont typeface="Arial" panose="020B0604020202020204" pitchFamily="34" charset="0"/>
              <a:buChar char="•"/>
              <a:defRPr sz="1800"/>
            </a:pPr>
            <a:r>
              <a:rPr sz="3000" dirty="0">
                <a:latin typeface="+mj-lt"/>
                <a:ea typeface="+mj-ea"/>
                <a:cs typeface="+mj-cs"/>
                <a:sym typeface="Gill Sans"/>
              </a:rPr>
              <a:t>Calculate and record mean yield (to nearest 0.1) for each repetition.</a:t>
            </a:r>
          </a:p>
        </p:txBody>
      </p:sp>
      <p:pic>
        <p:nvPicPr>
          <p:cNvPr id="338" name="droppedImage.png"/>
          <p:cNvPicPr/>
          <p:nvPr/>
        </p:nvPicPr>
        <p:blipFill>
          <a:blip r:embed="rId2">
            <a:extLst/>
          </a:blip>
          <a:srcRect r="61929" b="49000"/>
          <a:stretch>
            <a:fillRect/>
          </a:stretch>
        </p:blipFill>
        <p:spPr>
          <a:xfrm>
            <a:off x="990609" y="4765560"/>
            <a:ext cx="993585" cy="1351276"/>
          </a:xfrm>
          <a:prstGeom prst="rect">
            <a:avLst/>
          </a:prstGeom>
          <a:ln w="25400">
            <a:miter lim="400000"/>
          </a:ln>
          <a:effectLst>
            <a:reflection stA="50000" endPos="40000" dir="5400000" sy="-100000" algn="bl" rotWithShape="0"/>
          </a:effectLst>
        </p:spPr>
      </p:pic>
      <p:pic>
        <p:nvPicPr>
          <p:cNvPr id="339" name="droppedImage.png"/>
          <p:cNvPicPr/>
          <p:nvPr/>
        </p:nvPicPr>
        <p:blipFill>
          <a:blip r:embed="rId2">
            <a:extLst/>
          </a:blip>
          <a:srcRect l="50661" t="50662"/>
          <a:stretch>
            <a:fillRect/>
          </a:stretch>
        </p:blipFill>
        <p:spPr>
          <a:xfrm>
            <a:off x="2071688" y="4714875"/>
            <a:ext cx="1287642" cy="1307219"/>
          </a:xfrm>
          <a:prstGeom prst="rect">
            <a:avLst/>
          </a:prstGeom>
          <a:ln w="25400">
            <a:miter lim="400000"/>
          </a:ln>
          <a:effectLst>
            <a:reflection stA="50000" endPos="40000" dir="5400000" sy="-100000" algn="bl" rotWithShape="0"/>
          </a:effectLst>
        </p:spPr>
      </p:pic>
      <p:pic>
        <p:nvPicPr>
          <p:cNvPr id="340" name="droppedImage.png"/>
          <p:cNvPicPr/>
          <p:nvPr/>
        </p:nvPicPr>
        <p:blipFill>
          <a:blip r:embed="rId2">
            <a:extLst/>
          </a:blip>
          <a:srcRect l="50319" b="49674"/>
          <a:stretch>
            <a:fillRect/>
          </a:stretch>
        </p:blipFill>
        <p:spPr>
          <a:xfrm>
            <a:off x="5581055" y="4747701"/>
            <a:ext cx="1296572" cy="1333417"/>
          </a:xfrm>
          <a:prstGeom prst="rect">
            <a:avLst/>
          </a:prstGeom>
          <a:ln w="25400">
            <a:miter lim="400000"/>
          </a:ln>
          <a:effectLst>
            <a:reflection stA="50000" endPos="40000" dir="5400000" sy="-100000" algn="bl" rotWithShape="0"/>
          </a:effectLst>
        </p:spPr>
      </p:pic>
      <p:pic>
        <p:nvPicPr>
          <p:cNvPr id="341" name="droppedImage.png"/>
          <p:cNvPicPr/>
          <p:nvPr/>
        </p:nvPicPr>
        <p:blipFill>
          <a:blip r:embed="rId2">
            <a:extLst/>
          </a:blip>
          <a:srcRect t="51673" r="55839"/>
          <a:stretch>
            <a:fillRect/>
          </a:stretch>
        </p:blipFill>
        <p:spPr>
          <a:xfrm>
            <a:off x="7178882" y="4697016"/>
            <a:ext cx="1152517" cy="1280430"/>
          </a:xfrm>
          <a:prstGeom prst="rect">
            <a:avLst/>
          </a:prstGeom>
          <a:ln w="25400">
            <a:miter lim="400000"/>
          </a:ln>
          <a:effectLst>
            <a:reflection stA="50000" endPos="40000" dir="5400000" sy="-100000" algn="bl" rotWithShape="0"/>
          </a:effectLst>
        </p:spPr>
      </p:pic>
      <p:sp>
        <p:nvSpPr>
          <p:cNvPr id="342" name="Shape 342"/>
          <p:cNvSpPr/>
          <p:nvPr/>
        </p:nvSpPr>
        <p:spPr>
          <a:xfrm>
            <a:off x="812602" y="4001490"/>
            <a:ext cx="2099935"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marL="533400" indent="-533400" defTabSz="584200">
              <a:spcBef>
                <a:spcPts val="2500"/>
              </a:spcBef>
              <a:buClr>
                <a:srgbClr val="00C45D"/>
              </a:buClr>
              <a:buSzPct val="125000"/>
              <a:buFont typeface="Calibri"/>
              <a:buChar char="•"/>
              <a:defRPr sz="4900">
                <a:latin typeface="+mj-lt"/>
                <a:ea typeface="+mj-ea"/>
                <a:cs typeface="+mj-cs"/>
                <a:sym typeface="Gill Sans"/>
              </a:defRPr>
            </a:lvl1pPr>
          </a:lstStyle>
          <a:p>
            <a:pPr marL="0" lvl="0" indent="0">
              <a:buNone/>
              <a:defRPr sz="1800"/>
            </a:pPr>
            <a:r>
              <a:rPr sz="3000" dirty="0" err="1"/>
              <a:t>BetterPlant</a:t>
            </a:r>
            <a:endParaRPr sz="3000" dirty="0"/>
          </a:p>
        </p:txBody>
      </p:sp>
      <p:sp>
        <p:nvSpPr>
          <p:cNvPr id="343" name="Shape 343"/>
          <p:cNvSpPr/>
          <p:nvPr/>
        </p:nvSpPr>
        <p:spPr>
          <a:xfrm>
            <a:off x="5750719" y="4037209"/>
            <a:ext cx="1873911" cy="53380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marL="533400" indent="-533400" defTabSz="584200">
              <a:spcBef>
                <a:spcPts val="2500"/>
              </a:spcBef>
              <a:buClr>
                <a:srgbClr val="00C45D"/>
              </a:buClr>
              <a:buSzPct val="125000"/>
              <a:buFont typeface="Calibri"/>
              <a:buChar char="•"/>
              <a:defRPr sz="4900">
                <a:latin typeface="+mj-lt"/>
                <a:ea typeface="+mj-ea"/>
                <a:cs typeface="+mj-cs"/>
                <a:sym typeface="Gill Sans"/>
              </a:defRPr>
            </a:lvl1pPr>
          </a:lstStyle>
          <a:p>
            <a:pPr marL="0" lvl="0" indent="0">
              <a:buNone/>
              <a:defRPr sz="1800"/>
            </a:pPr>
            <a:r>
              <a:rPr sz="3000" dirty="0" err="1"/>
              <a:t>RapidGro</a:t>
            </a:r>
            <a:endParaRPr sz="3000" dirty="0"/>
          </a:p>
        </p:txBody>
      </p:sp>
    </p:spTree>
    <p:extLst>
      <p:ext uri="{BB962C8B-B14F-4D97-AF65-F5344CB8AC3E}">
        <p14:creationId xmlns:p14="http://schemas.microsoft.com/office/powerpoint/2010/main" val="2944363582"/>
      </p:ext>
    </p:extLst>
  </p:cSld>
  <p:clrMapOvr>
    <a:masterClrMapping/>
  </p:clrMapOvr>
  <p:transition spd="slow">
    <p:pu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3600" dirty="0" smtClean="0">
                <a:latin typeface="+mj-lt"/>
              </a:rPr>
              <a:t>Activity</a:t>
            </a:r>
            <a:r>
              <a:rPr lang="en-US" sz="3600" dirty="0" smtClean="0">
                <a:latin typeface="+mj-lt"/>
              </a:rPr>
              <a:t> #2</a:t>
            </a:r>
            <a:endParaRPr sz="3600" dirty="0">
              <a:latin typeface="+mj-lt"/>
            </a:endParaRPr>
          </a:p>
        </p:txBody>
      </p:sp>
      <p:sp>
        <p:nvSpPr>
          <p:cNvPr id="349" name="Shape 349"/>
          <p:cNvSpPr/>
          <p:nvPr/>
        </p:nvSpPr>
        <p:spPr>
          <a:xfrm>
            <a:off x="279337" y="1455901"/>
            <a:ext cx="8706445" cy="1918795"/>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marL="375034" indent="-375034" defTabSz="410751">
              <a:spcBef>
                <a:spcPts val="1758"/>
              </a:spcBef>
              <a:buClr>
                <a:schemeClr val="accent1"/>
              </a:buClr>
              <a:buSzPct val="125000"/>
              <a:buFont typeface="Calibri"/>
              <a:buChar char="•"/>
              <a:defRPr sz="1800"/>
            </a:pPr>
            <a:r>
              <a:rPr sz="3000" dirty="0">
                <a:latin typeface="+mj-lt"/>
                <a:ea typeface="+mj-ea"/>
                <a:cs typeface="+mj-cs"/>
                <a:sym typeface="Gill Sans"/>
              </a:rPr>
              <a:t>Record mean yields &lt; 1.7 on yellow post-it.</a:t>
            </a:r>
          </a:p>
          <a:p>
            <a:pPr marL="375034" indent="-375034" defTabSz="410751">
              <a:spcBef>
                <a:spcPts val="1758"/>
              </a:spcBef>
              <a:buClr>
                <a:schemeClr val="accent1"/>
              </a:buClr>
              <a:buSzPct val="125000"/>
              <a:buFont typeface="Calibri"/>
              <a:buChar char="•"/>
              <a:defRPr sz="1800"/>
            </a:pPr>
            <a:r>
              <a:rPr sz="3000" dirty="0">
                <a:latin typeface="+mj-lt"/>
                <a:ea typeface="+mj-ea"/>
                <a:cs typeface="+mj-cs"/>
                <a:sym typeface="Gill Sans"/>
              </a:rPr>
              <a:t>Record mean yields ≥ 1.7 on red post-it.</a:t>
            </a:r>
          </a:p>
          <a:p>
            <a:pPr marL="375034" indent="-375034" defTabSz="410751">
              <a:spcBef>
                <a:spcPts val="1758"/>
              </a:spcBef>
              <a:buClr>
                <a:schemeClr val="accent1"/>
              </a:buClr>
              <a:buSzPct val="125000"/>
              <a:buFont typeface="Calibri"/>
              <a:buChar char="•"/>
              <a:defRPr sz="1800"/>
            </a:pPr>
            <a:r>
              <a:rPr sz="3000" dirty="0">
                <a:latin typeface="+mj-lt"/>
                <a:ea typeface="+mj-ea"/>
                <a:cs typeface="+mj-cs"/>
                <a:sym typeface="Gill Sans"/>
              </a:rPr>
              <a:t>Construct a post-it “dotplot” of all results.</a:t>
            </a:r>
          </a:p>
        </p:txBody>
      </p:sp>
      <p:pic>
        <p:nvPicPr>
          <p:cNvPr id="350" name="droppedImage.png"/>
          <p:cNvPicPr/>
          <p:nvPr/>
        </p:nvPicPr>
        <p:blipFill>
          <a:blip r:embed="rId2">
            <a:extLst/>
          </a:blip>
          <a:stretch>
            <a:fillRect/>
          </a:stretch>
        </p:blipFill>
        <p:spPr>
          <a:xfrm>
            <a:off x="346310" y="5571288"/>
            <a:ext cx="962674" cy="1024459"/>
          </a:xfrm>
          <a:prstGeom prst="rect">
            <a:avLst/>
          </a:prstGeom>
          <a:ln w="12700">
            <a:miter lim="400000"/>
          </a:ln>
        </p:spPr>
      </p:pic>
      <p:pic>
        <p:nvPicPr>
          <p:cNvPr id="351" name="droppedImage.tiff"/>
          <p:cNvPicPr/>
          <p:nvPr/>
        </p:nvPicPr>
        <p:blipFill>
          <a:blip r:embed="rId2">
            <a:extLst/>
          </a:blip>
          <a:stretch>
            <a:fillRect/>
          </a:stretch>
        </p:blipFill>
        <p:spPr>
          <a:xfrm>
            <a:off x="1417873" y="5571288"/>
            <a:ext cx="962674" cy="1024459"/>
          </a:xfrm>
          <a:prstGeom prst="rect">
            <a:avLst/>
          </a:prstGeom>
          <a:ln w="12700">
            <a:miter lim="400000"/>
          </a:ln>
        </p:spPr>
      </p:pic>
      <p:pic>
        <p:nvPicPr>
          <p:cNvPr id="352" name="droppedImage.tiff"/>
          <p:cNvPicPr/>
          <p:nvPr/>
        </p:nvPicPr>
        <p:blipFill>
          <a:blip r:embed="rId2">
            <a:extLst/>
          </a:blip>
          <a:stretch>
            <a:fillRect/>
          </a:stretch>
        </p:blipFill>
        <p:spPr>
          <a:xfrm>
            <a:off x="2489435" y="5571288"/>
            <a:ext cx="962674" cy="1024459"/>
          </a:xfrm>
          <a:prstGeom prst="rect">
            <a:avLst/>
          </a:prstGeom>
          <a:ln w="12700">
            <a:miter lim="400000"/>
          </a:ln>
        </p:spPr>
      </p:pic>
      <p:pic>
        <p:nvPicPr>
          <p:cNvPr id="353" name="droppedImage.tiff"/>
          <p:cNvPicPr/>
          <p:nvPr/>
        </p:nvPicPr>
        <p:blipFill>
          <a:blip r:embed="rId2">
            <a:extLst/>
          </a:blip>
          <a:stretch>
            <a:fillRect/>
          </a:stretch>
        </p:blipFill>
        <p:spPr>
          <a:xfrm>
            <a:off x="3560998" y="5571288"/>
            <a:ext cx="962674" cy="1024459"/>
          </a:xfrm>
          <a:prstGeom prst="rect">
            <a:avLst/>
          </a:prstGeom>
          <a:ln w="12700">
            <a:miter lim="400000"/>
          </a:ln>
        </p:spPr>
      </p:pic>
      <p:pic>
        <p:nvPicPr>
          <p:cNvPr id="354" name="droppedImage.tiff"/>
          <p:cNvPicPr/>
          <p:nvPr/>
        </p:nvPicPr>
        <p:blipFill>
          <a:blip r:embed="rId2">
            <a:extLst/>
          </a:blip>
          <a:stretch>
            <a:fillRect/>
          </a:stretch>
        </p:blipFill>
        <p:spPr>
          <a:xfrm>
            <a:off x="4632560" y="5571288"/>
            <a:ext cx="962674" cy="1024459"/>
          </a:xfrm>
          <a:prstGeom prst="rect">
            <a:avLst/>
          </a:prstGeom>
          <a:ln w="12700">
            <a:miter lim="400000"/>
          </a:ln>
        </p:spPr>
      </p:pic>
      <p:pic>
        <p:nvPicPr>
          <p:cNvPr id="355" name="droppedImage.tiff"/>
          <p:cNvPicPr/>
          <p:nvPr/>
        </p:nvPicPr>
        <p:blipFill>
          <a:blip r:embed="rId2">
            <a:extLst/>
          </a:blip>
          <a:stretch>
            <a:fillRect/>
          </a:stretch>
        </p:blipFill>
        <p:spPr>
          <a:xfrm>
            <a:off x="5704123" y="5571288"/>
            <a:ext cx="962674" cy="1024459"/>
          </a:xfrm>
          <a:prstGeom prst="rect">
            <a:avLst/>
          </a:prstGeom>
          <a:ln w="12700">
            <a:miter lim="400000"/>
          </a:ln>
        </p:spPr>
      </p:pic>
      <p:pic>
        <p:nvPicPr>
          <p:cNvPr id="356" name="droppedImage.tiff"/>
          <p:cNvPicPr/>
          <p:nvPr/>
        </p:nvPicPr>
        <p:blipFill>
          <a:blip r:embed="rId2">
            <a:extLst/>
          </a:blip>
          <a:stretch>
            <a:fillRect/>
          </a:stretch>
        </p:blipFill>
        <p:spPr>
          <a:xfrm>
            <a:off x="4632560" y="4696179"/>
            <a:ext cx="962674" cy="1024459"/>
          </a:xfrm>
          <a:prstGeom prst="rect">
            <a:avLst/>
          </a:prstGeom>
          <a:ln w="12700">
            <a:miter lim="400000"/>
          </a:ln>
        </p:spPr>
      </p:pic>
      <p:pic>
        <p:nvPicPr>
          <p:cNvPr id="357" name="droppedImage.tiff"/>
          <p:cNvPicPr/>
          <p:nvPr/>
        </p:nvPicPr>
        <p:blipFill>
          <a:blip r:embed="rId2">
            <a:extLst/>
          </a:blip>
          <a:stretch>
            <a:fillRect/>
          </a:stretch>
        </p:blipFill>
        <p:spPr>
          <a:xfrm>
            <a:off x="3560998" y="4696179"/>
            <a:ext cx="962674" cy="1024459"/>
          </a:xfrm>
          <a:prstGeom prst="rect">
            <a:avLst/>
          </a:prstGeom>
          <a:ln w="12700">
            <a:miter lim="400000"/>
          </a:ln>
        </p:spPr>
      </p:pic>
      <p:pic>
        <p:nvPicPr>
          <p:cNvPr id="358" name="droppedImage.tiff"/>
          <p:cNvPicPr/>
          <p:nvPr/>
        </p:nvPicPr>
        <p:blipFill>
          <a:blip r:embed="rId2">
            <a:extLst/>
          </a:blip>
          <a:stretch>
            <a:fillRect/>
          </a:stretch>
        </p:blipFill>
        <p:spPr>
          <a:xfrm>
            <a:off x="2489435" y="4696179"/>
            <a:ext cx="962674" cy="1024459"/>
          </a:xfrm>
          <a:prstGeom prst="rect">
            <a:avLst/>
          </a:prstGeom>
          <a:ln w="12700">
            <a:miter lim="400000"/>
          </a:ln>
        </p:spPr>
      </p:pic>
      <p:pic>
        <p:nvPicPr>
          <p:cNvPr id="359" name="droppedImage.tiff"/>
          <p:cNvPicPr/>
          <p:nvPr/>
        </p:nvPicPr>
        <p:blipFill>
          <a:blip r:embed="rId2">
            <a:extLst/>
          </a:blip>
          <a:stretch>
            <a:fillRect/>
          </a:stretch>
        </p:blipFill>
        <p:spPr>
          <a:xfrm>
            <a:off x="1417873" y="4696179"/>
            <a:ext cx="962674" cy="1024459"/>
          </a:xfrm>
          <a:prstGeom prst="rect">
            <a:avLst/>
          </a:prstGeom>
          <a:ln w="12700">
            <a:miter lim="400000"/>
          </a:ln>
        </p:spPr>
      </p:pic>
      <p:pic>
        <p:nvPicPr>
          <p:cNvPr id="360" name="droppedImage.tiff"/>
          <p:cNvPicPr/>
          <p:nvPr/>
        </p:nvPicPr>
        <p:blipFill>
          <a:blip r:embed="rId2">
            <a:extLst/>
          </a:blip>
          <a:stretch>
            <a:fillRect/>
          </a:stretch>
        </p:blipFill>
        <p:spPr>
          <a:xfrm>
            <a:off x="2489435" y="3803210"/>
            <a:ext cx="962674" cy="1024459"/>
          </a:xfrm>
          <a:prstGeom prst="rect">
            <a:avLst/>
          </a:prstGeom>
          <a:ln w="12700">
            <a:miter lim="400000"/>
          </a:ln>
        </p:spPr>
      </p:pic>
      <p:pic>
        <p:nvPicPr>
          <p:cNvPr id="361" name="droppedImage.tiff"/>
          <p:cNvPicPr/>
          <p:nvPr/>
        </p:nvPicPr>
        <p:blipFill>
          <a:blip r:embed="rId2">
            <a:extLst/>
          </a:blip>
          <a:stretch>
            <a:fillRect/>
          </a:stretch>
        </p:blipFill>
        <p:spPr>
          <a:xfrm>
            <a:off x="3560998" y="3803210"/>
            <a:ext cx="962674" cy="1024459"/>
          </a:xfrm>
          <a:prstGeom prst="rect">
            <a:avLst/>
          </a:prstGeom>
          <a:ln w="12700">
            <a:miter lim="400000"/>
          </a:ln>
        </p:spPr>
      </p:pic>
      <p:pic>
        <p:nvPicPr>
          <p:cNvPr id="362" name="droppedImage.png"/>
          <p:cNvPicPr/>
          <p:nvPr/>
        </p:nvPicPr>
        <p:blipFill>
          <a:blip r:embed="rId3">
            <a:extLst/>
          </a:blip>
          <a:stretch>
            <a:fillRect/>
          </a:stretch>
        </p:blipFill>
        <p:spPr>
          <a:xfrm>
            <a:off x="6682934" y="5581014"/>
            <a:ext cx="919751" cy="1017816"/>
          </a:xfrm>
          <a:prstGeom prst="rect">
            <a:avLst/>
          </a:prstGeom>
          <a:ln w="12700">
            <a:miter lim="400000"/>
          </a:ln>
        </p:spPr>
      </p:pic>
      <p:pic>
        <p:nvPicPr>
          <p:cNvPr id="363" name="droppedImage.tiff"/>
          <p:cNvPicPr/>
          <p:nvPr/>
        </p:nvPicPr>
        <p:blipFill>
          <a:blip r:embed="rId3">
            <a:extLst/>
          </a:blip>
          <a:stretch>
            <a:fillRect/>
          </a:stretch>
        </p:blipFill>
        <p:spPr>
          <a:xfrm>
            <a:off x="6682934" y="4705903"/>
            <a:ext cx="919751" cy="1017817"/>
          </a:xfrm>
          <a:prstGeom prst="rect">
            <a:avLst/>
          </a:prstGeom>
          <a:ln w="12700">
            <a:miter lim="400000"/>
          </a:ln>
        </p:spPr>
      </p:pic>
      <p:pic>
        <p:nvPicPr>
          <p:cNvPr id="364" name="droppedImage.tiff"/>
          <p:cNvPicPr/>
          <p:nvPr/>
        </p:nvPicPr>
        <p:blipFill>
          <a:blip r:embed="rId3">
            <a:extLst/>
          </a:blip>
          <a:stretch>
            <a:fillRect/>
          </a:stretch>
        </p:blipFill>
        <p:spPr>
          <a:xfrm>
            <a:off x="7611622" y="5581014"/>
            <a:ext cx="919751" cy="1017816"/>
          </a:xfrm>
          <a:prstGeom prst="rect">
            <a:avLst/>
          </a:prstGeom>
          <a:ln w="12700">
            <a:miter lim="400000"/>
          </a:ln>
        </p:spPr>
      </p:pic>
      <p:sp>
        <p:nvSpPr>
          <p:cNvPr id="365" name="Shape 365"/>
          <p:cNvSpPr/>
          <p:nvPr/>
        </p:nvSpPr>
        <p:spPr>
          <a:xfrm>
            <a:off x="5903502"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1.6</a:t>
            </a:r>
          </a:p>
        </p:txBody>
      </p:sp>
      <p:sp>
        <p:nvSpPr>
          <p:cNvPr id="366" name="Shape 366"/>
          <p:cNvSpPr/>
          <p:nvPr/>
        </p:nvSpPr>
        <p:spPr>
          <a:xfrm>
            <a:off x="4814080"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1.5</a:t>
            </a:r>
          </a:p>
        </p:txBody>
      </p:sp>
      <p:sp>
        <p:nvSpPr>
          <p:cNvPr id="367" name="Shape 367"/>
          <p:cNvSpPr/>
          <p:nvPr/>
        </p:nvSpPr>
        <p:spPr>
          <a:xfrm>
            <a:off x="4814080" y="494719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1.5</a:t>
            </a:r>
          </a:p>
        </p:txBody>
      </p:sp>
      <p:sp>
        <p:nvSpPr>
          <p:cNvPr id="368" name="Shape 368"/>
          <p:cNvSpPr/>
          <p:nvPr/>
        </p:nvSpPr>
        <p:spPr>
          <a:xfrm>
            <a:off x="3698385"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1.4</a:t>
            </a:r>
          </a:p>
        </p:txBody>
      </p:sp>
      <p:sp>
        <p:nvSpPr>
          <p:cNvPr id="369" name="Shape 369"/>
          <p:cNvSpPr/>
          <p:nvPr/>
        </p:nvSpPr>
        <p:spPr>
          <a:xfrm>
            <a:off x="3698385" y="4929336"/>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1.4</a:t>
            </a:r>
          </a:p>
        </p:txBody>
      </p:sp>
      <p:sp>
        <p:nvSpPr>
          <p:cNvPr id="370" name="Shape 370"/>
          <p:cNvSpPr/>
          <p:nvPr/>
        </p:nvSpPr>
        <p:spPr>
          <a:xfrm>
            <a:off x="3698385" y="4000648"/>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1.4</a:t>
            </a:r>
          </a:p>
        </p:txBody>
      </p:sp>
      <p:sp>
        <p:nvSpPr>
          <p:cNvPr id="371" name="Shape 371"/>
          <p:cNvSpPr/>
          <p:nvPr/>
        </p:nvSpPr>
        <p:spPr>
          <a:xfrm>
            <a:off x="2671471" y="3973859"/>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1.3</a:t>
            </a:r>
          </a:p>
        </p:txBody>
      </p:sp>
      <p:sp>
        <p:nvSpPr>
          <p:cNvPr id="372" name="Shape 372"/>
          <p:cNvSpPr/>
          <p:nvPr/>
        </p:nvSpPr>
        <p:spPr>
          <a:xfrm>
            <a:off x="2671471" y="493826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1.3</a:t>
            </a:r>
          </a:p>
        </p:txBody>
      </p:sp>
      <p:sp>
        <p:nvSpPr>
          <p:cNvPr id="373" name="Shape 373"/>
          <p:cNvSpPr/>
          <p:nvPr/>
        </p:nvSpPr>
        <p:spPr>
          <a:xfrm>
            <a:off x="2662542" y="5831234"/>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1.3</a:t>
            </a:r>
          </a:p>
        </p:txBody>
      </p:sp>
      <p:sp>
        <p:nvSpPr>
          <p:cNvPr id="374" name="Shape 374"/>
          <p:cNvSpPr/>
          <p:nvPr/>
        </p:nvSpPr>
        <p:spPr>
          <a:xfrm>
            <a:off x="1617768"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1.2</a:t>
            </a:r>
          </a:p>
        </p:txBody>
      </p:sp>
      <p:sp>
        <p:nvSpPr>
          <p:cNvPr id="375" name="Shape 375"/>
          <p:cNvSpPr/>
          <p:nvPr/>
        </p:nvSpPr>
        <p:spPr>
          <a:xfrm>
            <a:off x="1582050" y="4929336"/>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1.2</a:t>
            </a:r>
          </a:p>
        </p:txBody>
      </p:sp>
      <p:sp>
        <p:nvSpPr>
          <p:cNvPr id="376" name="Shape 376"/>
          <p:cNvSpPr/>
          <p:nvPr/>
        </p:nvSpPr>
        <p:spPr>
          <a:xfrm>
            <a:off x="546207"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1.1</a:t>
            </a:r>
          </a:p>
        </p:txBody>
      </p:sp>
      <p:sp>
        <p:nvSpPr>
          <p:cNvPr id="377" name="Shape 377"/>
          <p:cNvSpPr/>
          <p:nvPr/>
        </p:nvSpPr>
        <p:spPr>
          <a:xfrm>
            <a:off x="6868427" y="5831234"/>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1.7</a:t>
            </a:r>
          </a:p>
        </p:txBody>
      </p:sp>
      <p:sp>
        <p:nvSpPr>
          <p:cNvPr id="378" name="Shape 378"/>
          <p:cNvSpPr/>
          <p:nvPr/>
        </p:nvSpPr>
        <p:spPr>
          <a:xfrm>
            <a:off x="6868427" y="4929336"/>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1.7</a:t>
            </a:r>
          </a:p>
        </p:txBody>
      </p:sp>
      <p:sp>
        <p:nvSpPr>
          <p:cNvPr id="379" name="Shape 379"/>
          <p:cNvSpPr/>
          <p:nvPr/>
        </p:nvSpPr>
        <p:spPr>
          <a:xfrm>
            <a:off x="7850692" y="5822305"/>
            <a:ext cx="597922" cy="526555"/>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lgn="ctr" defTabSz="584200">
              <a:defRPr sz="4200">
                <a:latin typeface="Handwriting - Dakota"/>
                <a:ea typeface="Handwriting - Dakota"/>
                <a:cs typeface="Handwriting - Dakota"/>
                <a:sym typeface="Handwriting - Dakota"/>
              </a:defRPr>
            </a:lvl1pPr>
          </a:lstStyle>
          <a:p>
            <a:pPr lvl="0">
              <a:defRPr sz="1800"/>
            </a:pPr>
            <a:r>
              <a:rPr sz="2953"/>
              <a:t>1.8</a:t>
            </a:r>
          </a:p>
        </p:txBody>
      </p:sp>
    </p:spTree>
    <p:extLst>
      <p:ext uri="{BB962C8B-B14F-4D97-AF65-F5344CB8AC3E}">
        <p14:creationId xmlns:p14="http://schemas.microsoft.com/office/powerpoint/2010/main" val="2822466395"/>
      </p:ext>
    </p:extLst>
  </p:cSld>
  <p:clrMapOvr>
    <a:masterClrMapping/>
  </p:clrMapOvr>
  <p:transition spd="slow">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hape 381"/>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3600" dirty="0">
                <a:latin typeface="+mj-lt"/>
              </a:rPr>
              <a:t>Key </a:t>
            </a:r>
            <a:r>
              <a:rPr sz="3600" dirty="0" smtClean="0">
                <a:latin typeface="+mj-lt"/>
              </a:rPr>
              <a:t>Question</a:t>
            </a:r>
            <a:endParaRPr sz="3600" dirty="0">
              <a:latin typeface="+mj-lt"/>
            </a:endParaRPr>
          </a:p>
        </p:txBody>
      </p:sp>
      <p:pic>
        <p:nvPicPr>
          <p:cNvPr id="385" name="droppedImage.png"/>
          <p:cNvPicPr/>
          <p:nvPr/>
        </p:nvPicPr>
        <p:blipFill>
          <a:blip r:embed="rId3">
            <a:extLst/>
          </a:blip>
          <a:stretch>
            <a:fillRect/>
          </a:stretch>
        </p:blipFill>
        <p:spPr>
          <a:xfrm>
            <a:off x="169664" y="3330774"/>
            <a:ext cx="8793817" cy="3071813"/>
          </a:xfrm>
          <a:prstGeom prst="rect">
            <a:avLst/>
          </a:prstGeom>
          <a:ln w="12700">
            <a:miter lim="400000"/>
          </a:ln>
        </p:spPr>
      </p:pic>
      <p:sp>
        <p:nvSpPr>
          <p:cNvPr id="2" name="TextBox 1"/>
          <p:cNvSpPr txBox="1"/>
          <p:nvPr/>
        </p:nvSpPr>
        <p:spPr>
          <a:xfrm>
            <a:off x="880110" y="1251228"/>
            <a:ext cx="7646670" cy="1477328"/>
          </a:xfrm>
          <a:prstGeom prst="rect">
            <a:avLst/>
          </a:prstGeom>
          <a:noFill/>
        </p:spPr>
        <p:txBody>
          <a:bodyPr wrap="square" rtlCol="0">
            <a:spAutoFit/>
          </a:bodyPr>
          <a:lstStyle/>
          <a:p>
            <a:r>
              <a:rPr lang="en-US" sz="3000" dirty="0">
                <a:sym typeface="Gill Sans"/>
              </a:rPr>
              <a:t>What would we see in repeated </a:t>
            </a:r>
            <a:r>
              <a:rPr lang="en-US" sz="3000" dirty="0" smtClean="0">
                <a:sym typeface="Gill Sans"/>
              </a:rPr>
              <a:t>observations if the two fertilizers were equally effective?</a:t>
            </a:r>
            <a:endParaRPr lang="en-US" sz="3000" dirty="0"/>
          </a:p>
        </p:txBody>
      </p:sp>
    </p:spTree>
    <p:extLst>
      <p:ext uri="{BB962C8B-B14F-4D97-AF65-F5344CB8AC3E}">
        <p14:creationId xmlns:p14="http://schemas.microsoft.com/office/powerpoint/2010/main" val="1035837646"/>
      </p:ext>
    </p:extLst>
  </p:cSld>
  <p:clrMapOvr>
    <a:masterClrMapping/>
  </p:clrMapOvr>
  <p:transition spd="slow">
    <p:push/>
  </p:transition>
  <p:timing>
    <p:tnLst>
      <p:par>
        <p:cTn id="1" dur="indefinite" restart="never" fill="hold"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Education Software </a:t>
            </a:r>
            <a:r>
              <a:rPr lang="en-US" dirty="0"/>
              <a:t>–</a:t>
            </a:r>
            <a:r>
              <a:rPr lang="en-US" dirty="0" smtClean="0"/>
              <a:t> </a:t>
            </a:r>
            <a:r>
              <a:rPr lang="en-US" dirty="0" err="1" smtClean="0"/>
              <a:t>StatKey</a:t>
            </a:r>
            <a:endParaRPr lang="en-US" dirty="0"/>
          </a:p>
        </p:txBody>
      </p:sp>
      <p:sp>
        <p:nvSpPr>
          <p:cNvPr id="3" name="Content Placeholder 2"/>
          <p:cNvSpPr>
            <a:spLocks noGrp="1"/>
          </p:cNvSpPr>
          <p:nvPr>
            <p:ph idx="1"/>
          </p:nvPr>
        </p:nvSpPr>
        <p:spPr>
          <a:xfrm>
            <a:off x="1942415" y="2133600"/>
            <a:ext cx="4984165" cy="4347210"/>
          </a:xfrm>
        </p:spPr>
        <p:txBody>
          <a:bodyPr>
            <a:normAutofit/>
          </a:bodyPr>
          <a:lstStyle/>
          <a:p>
            <a:r>
              <a:rPr lang="en-US" sz="3000" dirty="0" smtClean="0"/>
              <a:t>Visualizations are a critical learning tool</a:t>
            </a:r>
          </a:p>
          <a:p>
            <a:r>
              <a:rPr lang="en-US" sz="3000" dirty="0" err="1" smtClean="0">
                <a:hlinkClick r:id="rId2"/>
              </a:rPr>
              <a:t>StatKey</a:t>
            </a:r>
            <a:r>
              <a:rPr lang="en-US" sz="3000" dirty="0" smtClean="0"/>
              <a:t> is free – little/no learning </a:t>
            </a:r>
            <a:r>
              <a:rPr lang="en-US" sz="3000" dirty="0" smtClean="0"/>
              <a:t>curve</a:t>
            </a:r>
          </a:p>
          <a:p>
            <a:r>
              <a:rPr lang="en-US" sz="3000" dirty="0" smtClean="0"/>
              <a:t>Doesn’t have as much flexibility as Fathom</a:t>
            </a:r>
            <a:endParaRPr lang="en-US" sz="3000" dirty="0" smtClean="0"/>
          </a:p>
          <a:p>
            <a:r>
              <a:rPr lang="en-US" sz="3000" dirty="0" smtClean="0"/>
              <a:t>HTML5 driven</a:t>
            </a:r>
          </a:p>
          <a:p>
            <a:endParaRPr lang="en-US" sz="3000" dirty="0" smtClean="0"/>
          </a:p>
          <a:p>
            <a:endParaRPr lang="en-US" sz="3000" dirty="0"/>
          </a:p>
        </p:txBody>
      </p:sp>
      <p:pic>
        <p:nvPicPr>
          <p:cNvPr id="4" name="Picture 3" descr="Screen Shot 2014-10-23 at 11.17.10 AM.png"/>
          <p:cNvPicPr>
            <a:picLocks noChangeAspect="1"/>
          </p:cNvPicPr>
          <p:nvPr/>
        </p:nvPicPr>
        <p:blipFill rotWithShape="1">
          <a:blip r:embed="rId3">
            <a:extLst>
              <a:ext uri="{28A0092B-C50C-407E-A947-70E740481C1C}">
                <a14:useLocalDpi xmlns:a14="http://schemas.microsoft.com/office/drawing/2010/main" val="0"/>
              </a:ext>
            </a:extLst>
          </a:blip>
          <a:srcRect r="72842"/>
          <a:stretch/>
        </p:blipFill>
        <p:spPr>
          <a:xfrm>
            <a:off x="6286500" y="4972852"/>
            <a:ext cx="2521394" cy="14165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254412339"/>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Random Assignment</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smtClean="0"/>
              <a:t>Random assignment allows for </a:t>
            </a:r>
            <a:r>
              <a:rPr lang="en-US" sz="3000" b="1" dirty="0" smtClean="0">
                <a:solidFill>
                  <a:schemeClr val="accent1"/>
                </a:solidFill>
              </a:rPr>
              <a:t>cause-and-</a:t>
            </a:r>
            <a:r>
              <a:rPr lang="en-US" sz="3000" b="1" dirty="0" smtClean="0">
                <a:solidFill>
                  <a:srgbClr val="A53010"/>
                </a:solidFill>
              </a:rPr>
              <a:t>effect inferences </a:t>
            </a:r>
            <a:r>
              <a:rPr lang="en-US" sz="3000" dirty="0" smtClean="0"/>
              <a:t>to be investigated.</a:t>
            </a:r>
          </a:p>
        </p:txBody>
      </p:sp>
    </p:spTree>
    <p:extLst>
      <p:ext uri="{BB962C8B-B14F-4D97-AF65-F5344CB8AC3E}">
        <p14:creationId xmlns:p14="http://schemas.microsoft.com/office/powerpoint/2010/main" val="3594329880"/>
      </p:ext>
    </p:extLst>
  </p:cSld>
  <p:clrMapOvr>
    <a:masterClrMapping/>
  </p:clrMapOvr>
  <p:transition spd="slow">
    <p:pu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Summarizing</a:t>
            </a:r>
            <a:endParaRPr lang="en-US" dirty="0"/>
          </a:p>
        </p:txBody>
      </p:sp>
      <p:pic>
        <p:nvPicPr>
          <p:cNvPr id="4" name="Content Placeholder 3"/>
          <p:cNvPicPr>
            <a:picLocks noGrp="1" noChangeAspect="1"/>
          </p:cNvPicPr>
          <p:nvPr>
            <p:ph idx="1"/>
          </p:nvPr>
        </p:nvPicPr>
        <p:blipFill rotWithShape="1">
          <a:blip r:embed="rId2"/>
          <a:srcRect t="-5062" b="-2500"/>
          <a:stretch/>
        </p:blipFill>
        <p:spPr>
          <a:xfrm>
            <a:off x="914506" y="2528129"/>
            <a:ext cx="8015246" cy="219264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98211795"/>
      </p:ext>
    </p:extLst>
  </p:cSld>
  <p:clrMapOvr>
    <a:masterClrMapping/>
  </p:clrMapOvr>
  <p:transition spd="slow">
    <p:push/>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Targets</a:t>
            </a:r>
            <a:endParaRPr lang="en-US" dirty="0"/>
          </a:p>
        </p:txBody>
      </p:sp>
      <p:sp>
        <p:nvSpPr>
          <p:cNvPr id="3" name="Content Placeholder 2"/>
          <p:cNvSpPr>
            <a:spLocks noGrp="1"/>
          </p:cNvSpPr>
          <p:nvPr>
            <p:ph idx="1"/>
          </p:nvPr>
        </p:nvSpPr>
        <p:spPr/>
        <p:txBody>
          <a:bodyPr>
            <a:noAutofit/>
          </a:bodyPr>
          <a:lstStyle/>
          <a:p>
            <a:r>
              <a:rPr lang="en-US" sz="2400" b="1" dirty="0" smtClean="0"/>
              <a:t>Target 1</a:t>
            </a:r>
            <a:r>
              <a:rPr lang="en-US" sz="2400" dirty="0" smtClean="0"/>
              <a:t>: I can explain the difference between </a:t>
            </a:r>
            <a:r>
              <a:rPr lang="en-US" sz="2400" b="1" dirty="0">
                <a:solidFill>
                  <a:schemeClr val="accent1"/>
                </a:solidFill>
              </a:rPr>
              <a:t>random sampling</a:t>
            </a:r>
            <a:r>
              <a:rPr lang="en-US" sz="2400" dirty="0" smtClean="0"/>
              <a:t> and </a:t>
            </a:r>
            <a:r>
              <a:rPr lang="en-US" sz="2400" b="1" dirty="0">
                <a:solidFill>
                  <a:schemeClr val="accent1"/>
                </a:solidFill>
              </a:rPr>
              <a:t>random assignment</a:t>
            </a:r>
            <a:r>
              <a:rPr lang="en-US" sz="2400" dirty="0" smtClean="0"/>
              <a:t>.</a:t>
            </a:r>
          </a:p>
          <a:p>
            <a:r>
              <a:rPr lang="en-US" sz="2400" b="1" dirty="0" smtClean="0"/>
              <a:t>Target 2</a:t>
            </a:r>
            <a:r>
              <a:rPr lang="en-US" sz="2400" dirty="0" smtClean="0"/>
              <a:t>: I can draw appropriate conclusions from statistical studies that implement </a:t>
            </a:r>
            <a:r>
              <a:rPr lang="en-US" sz="2400" b="1" dirty="0">
                <a:solidFill>
                  <a:schemeClr val="accent1"/>
                </a:solidFill>
              </a:rPr>
              <a:t>random sampling</a:t>
            </a:r>
            <a:r>
              <a:rPr lang="en-US" sz="2400" dirty="0" smtClean="0"/>
              <a:t>.</a:t>
            </a:r>
          </a:p>
          <a:p>
            <a:r>
              <a:rPr lang="en-US" sz="2400" b="1" dirty="0" smtClean="0"/>
              <a:t>Target 3</a:t>
            </a:r>
            <a:r>
              <a:rPr lang="en-US" sz="2400" dirty="0" smtClean="0"/>
              <a:t>: </a:t>
            </a:r>
            <a:r>
              <a:rPr lang="en-US" sz="2400" dirty="0"/>
              <a:t>I can draw appropriate conclusions from statistical studies that implement </a:t>
            </a:r>
            <a:r>
              <a:rPr lang="en-US" sz="2400" b="1" dirty="0">
                <a:solidFill>
                  <a:schemeClr val="accent1"/>
                </a:solidFill>
              </a:rPr>
              <a:t>random </a:t>
            </a:r>
            <a:r>
              <a:rPr lang="en-US" sz="2400" b="1" dirty="0" smtClean="0">
                <a:solidFill>
                  <a:schemeClr val="accent1"/>
                </a:solidFill>
              </a:rPr>
              <a:t>assignment</a:t>
            </a:r>
            <a:r>
              <a:rPr lang="en-US" sz="2400" dirty="0" smtClean="0"/>
              <a:t>.</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8900" y="624110"/>
            <a:ext cx="2095500" cy="1609725"/>
          </a:xfrm>
          <a:prstGeom prst="rect">
            <a:avLst/>
          </a:prstGeom>
        </p:spPr>
      </p:pic>
    </p:spTree>
    <p:extLst>
      <p:ext uri="{BB962C8B-B14F-4D97-AF65-F5344CB8AC3E}">
        <p14:creationId xmlns:p14="http://schemas.microsoft.com/office/powerpoint/2010/main" val="3083278647"/>
      </p:ext>
    </p:extLst>
  </p:cSld>
  <p:clrMapOvr>
    <a:masterClrMapping/>
  </p:clrMapOvr>
  <p:transition spd="slow">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Motivator</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smtClean="0">
                <a:hlinkClick r:id="rId2"/>
              </a:rPr>
              <a:t>The Green Tea Study</a:t>
            </a:r>
            <a:endParaRPr lang="en-US" sz="30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3466" y="2980784"/>
            <a:ext cx="5620534" cy="3877216"/>
          </a:xfrm>
          <a:prstGeom prst="rect">
            <a:avLst/>
          </a:prstGeom>
        </p:spPr>
      </p:pic>
    </p:spTree>
    <p:extLst>
      <p:ext uri="{BB962C8B-B14F-4D97-AF65-F5344CB8AC3E}">
        <p14:creationId xmlns:p14="http://schemas.microsoft.com/office/powerpoint/2010/main" val="3831183731"/>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Framing the Discussion</a:t>
            </a:r>
          </a:p>
        </p:txBody>
      </p:sp>
      <p:sp>
        <p:nvSpPr>
          <p:cNvPr id="3" name="Content Placeholder 2"/>
          <p:cNvSpPr>
            <a:spLocks noGrp="1"/>
          </p:cNvSpPr>
          <p:nvPr>
            <p:ph idx="1"/>
          </p:nvPr>
        </p:nvSpPr>
        <p:spPr>
          <a:xfrm>
            <a:off x="4320540" y="2514600"/>
            <a:ext cx="4480560" cy="3874770"/>
          </a:xfrm>
        </p:spPr>
        <p:txBody>
          <a:bodyPr>
            <a:normAutofit/>
          </a:bodyPr>
          <a:lstStyle/>
          <a:p>
            <a:pPr marL="0" indent="0">
              <a:buNone/>
            </a:pPr>
            <a:r>
              <a:rPr lang="en-US" sz="3000" dirty="0"/>
              <a:t>“Even if you believe that every student can’t learn Statistics, I believe school policy should operate as if they can.”</a:t>
            </a:r>
          </a:p>
          <a:p>
            <a:pPr marL="0" indent="0">
              <a:buNone/>
            </a:pPr>
            <a:r>
              <a:rPr lang="en-US" sz="3000" dirty="0"/>
              <a:t>	- </a:t>
            </a:r>
            <a:r>
              <a:rPr lang="en-US" sz="3000" dirty="0" err="1"/>
              <a:t>Zalman</a:t>
            </a:r>
            <a:r>
              <a:rPr lang="en-US" sz="3000" dirty="0"/>
              <a:t> </a:t>
            </a:r>
            <a:r>
              <a:rPr lang="en-US" sz="3000" dirty="0" err="1"/>
              <a:t>Usiskin</a:t>
            </a:r>
            <a:endParaRPr lang="en-US" sz="3000" dirty="0"/>
          </a:p>
        </p:txBody>
      </p:sp>
      <p:pic>
        <p:nvPicPr>
          <p:cNvPr id="9218" name="Picture 2" descr="http://www.amesa.org.za/AMESA2013/Usisk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405" y="2169167"/>
            <a:ext cx="2920433" cy="278136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2041025883"/>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2198876" y="1498399"/>
            <a:ext cx="4114768" cy="2467529"/>
          </a:xfrm>
        </p:spPr>
        <p:txBody>
          <a:bodyPr>
            <a:normAutofit fontScale="85000" lnSpcReduction="10000"/>
          </a:bodyPr>
          <a:lstStyle/>
          <a:p>
            <a:pPr marL="0" indent="0">
              <a:buNone/>
              <a:tabLst>
                <a:tab pos="2743200" algn="r"/>
                <a:tab pos="2979738" algn="l"/>
              </a:tabLst>
            </a:pPr>
            <a:r>
              <a:rPr lang="en-US" sz="2600" b="1" dirty="0" smtClean="0">
                <a:solidFill>
                  <a:schemeClr val="accent4"/>
                </a:solidFill>
              </a:rPr>
              <a:t>Doug Tyson</a:t>
            </a:r>
            <a:r>
              <a:rPr lang="en-US" sz="2600" dirty="0" smtClean="0"/>
              <a:t>	</a:t>
            </a:r>
          </a:p>
          <a:p>
            <a:pPr marL="0" indent="0">
              <a:buNone/>
              <a:tabLst>
                <a:tab pos="2743200" algn="r"/>
                <a:tab pos="2979738" algn="l"/>
              </a:tabLst>
            </a:pPr>
            <a:r>
              <a:rPr lang="en-US" sz="2400" dirty="0" smtClean="0"/>
              <a:t>Email:</a:t>
            </a:r>
            <a:r>
              <a:rPr lang="en-US" sz="2400" dirty="0"/>
              <a:t> </a:t>
            </a:r>
            <a:r>
              <a:rPr lang="en-US" sz="2400" dirty="0" smtClean="0">
                <a:hlinkClick r:id="rId2"/>
              </a:rPr>
              <a:t>tyson.doug@gmail.com</a:t>
            </a:r>
            <a:endParaRPr lang="en-US" sz="2400" dirty="0" smtClean="0"/>
          </a:p>
          <a:p>
            <a:pPr marL="0" indent="0">
              <a:buNone/>
              <a:tabLst>
                <a:tab pos="2743200" algn="r"/>
                <a:tab pos="2979738" algn="l"/>
              </a:tabLst>
            </a:pPr>
            <a:r>
              <a:rPr lang="en-US" sz="2400" dirty="0" smtClean="0"/>
              <a:t>FB: </a:t>
            </a:r>
            <a:r>
              <a:rPr lang="en-US" sz="2400" dirty="0" smtClean="0">
                <a:hlinkClick r:id="rId3"/>
              </a:rPr>
              <a:t>tyson.doug</a:t>
            </a:r>
            <a:endParaRPr lang="en-US" sz="2400" dirty="0" smtClean="0"/>
          </a:p>
          <a:p>
            <a:pPr marL="0" indent="0">
              <a:buNone/>
              <a:tabLst>
                <a:tab pos="2743200" algn="r"/>
                <a:tab pos="2979738" algn="l"/>
              </a:tabLst>
            </a:pPr>
            <a:r>
              <a:rPr lang="en-US" sz="2400" dirty="0" smtClean="0"/>
              <a:t>Twitter: </a:t>
            </a:r>
            <a:r>
              <a:rPr lang="en-US" sz="2400" dirty="0" smtClean="0">
                <a:hlinkClick r:id="rId4"/>
              </a:rPr>
              <a:t>@</a:t>
            </a:r>
            <a:r>
              <a:rPr lang="en-US" sz="2400" dirty="0" err="1" smtClean="0">
                <a:hlinkClick r:id="rId4"/>
              </a:rPr>
              <a:t>tyson_doug</a:t>
            </a:r>
            <a:endParaRPr lang="en-US" sz="2400" dirty="0" smtClean="0"/>
          </a:p>
          <a:p>
            <a:pPr marL="0" indent="0">
              <a:buNone/>
              <a:tabLst>
                <a:tab pos="2743200" algn="r"/>
                <a:tab pos="2979738" algn="l"/>
              </a:tabLst>
            </a:pPr>
            <a:r>
              <a:rPr lang="en-US" sz="2400" dirty="0" smtClean="0"/>
              <a:t>LI: </a:t>
            </a:r>
            <a:r>
              <a:rPr lang="en-US" sz="2400" dirty="0" smtClean="0">
                <a:hlinkClick r:id="rId5"/>
              </a:rPr>
              <a:t>tyson.doug</a:t>
            </a:r>
            <a:endParaRPr lang="en-US" sz="2400" dirty="0" smtClean="0"/>
          </a:p>
          <a:p>
            <a:pPr marL="0" indent="0">
              <a:buNone/>
              <a:tabLst>
                <a:tab pos="2743200" algn="r"/>
                <a:tab pos="2979738" algn="l"/>
              </a:tabLst>
            </a:pPr>
            <a:r>
              <a:rPr lang="en-US" sz="2400" dirty="0" smtClean="0"/>
              <a:t>URL: </a:t>
            </a:r>
            <a:r>
              <a:rPr lang="en-US" sz="2400" dirty="0" smtClean="0">
                <a:hlinkClick r:id="rId6"/>
              </a:rPr>
              <a:t>	MrTysonStats.com</a:t>
            </a:r>
            <a:endParaRPr lang="en-US" sz="2400" dirty="0" smtClean="0"/>
          </a:p>
          <a:p>
            <a:pPr marL="514350" indent="-514350">
              <a:buNone/>
            </a:pPr>
            <a:endParaRPr lang="en-US" sz="2600" dirty="0"/>
          </a:p>
        </p:txBody>
      </p:sp>
      <p:pic>
        <p:nvPicPr>
          <p:cNvPr id="4" name="Picture 2" descr="https://fbcdn-sphotos-b-a.akamaihd.net/hphotos-ak-xpa1/v/t1.0-9/1002908_10151619527511298_1247404229_n.jpg?oh=17d5638d32ff9b3572350ba206e5754d&amp;oe=54C7453B&amp;__gda__=1420602340_ef112dd8a22812caf0a79eb3c000fa5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695676">
            <a:off x="6700656" y="1388148"/>
            <a:ext cx="1962780" cy="26170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7" name="Content Placeholder 2"/>
          <p:cNvSpPr txBox="1">
            <a:spLocks/>
          </p:cNvSpPr>
          <p:nvPr/>
        </p:nvSpPr>
        <p:spPr>
          <a:xfrm>
            <a:off x="2207511" y="4119019"/>
            <a:ext cx="4114768" cy="2467529"/>
          </a:xfrm>
          <a:prstGeom prst="rect">
            <a:avLst/>
          </a:prstGeom>
        </p:spPr>
        <p:txBody>
          <a:bodyPr vert="horz" lIns="91440" tIns="45720" rIns="91440" bIns="45720" rtlCol="0">
            <a:normAutofit fontScale="850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tabLst>
                <a:tab pos="2743200" algn="r"/>
                <a:tab pos="2979738" algn="l"/>
              </a:tabLst>
            </a:pPr>
            <a:r>
              <a:rPr lang="en-US" sz="2600" b="1" dirty="0" smtClean="0">
                <a:solidFill>
                  <a:schemeClr val="accent4"/>
                </a:solidFill>
              </a:rPr>
              <a:t>Jason </a:t>
            </a:r>
            <a:r>
              <a:rPr lang="en-US" sz="2600" b="1" dirty="0" err="1" smtClean="0">
                <a:solidFill>
                  <a:schemeClr val="accent4"/>
                </a:solidFill>
              </a:rPr>
              <a:t>Molesky</a:t>
            </a:r>
            <a:r>
              <a:rPr lang="en-US" sz="2600" dirty="0" smtClean="0"/>
              <a:t>	</a:t>
            </a:r>
          </a:p>
          <a:p>
            <a:pPr marL="0" indent="0">
              <a:buFont typeface="Wingdings 3" charset="2"/>
              <a:buNone/>
              <a:tabLst>
                <a:tab pos="2743200" algn="r"/>
                <a:tab pos="2979738" algn="l"/>
              </a:tabLst>
            </a:pPr>
            <a:r>
              <a:rPr lang="en-US" sz="2400" dirty="0" smtClean="0"/>
              <a:t>Email</a:t>
            </a:r>
            <a:r>
              <a:rPr lang="en-US" sz="2400" dirty="0" smtClean="0"/>
              <a:t>: </a:t>
            </a:r>
            <a:r>
              <a:rPr lang="en-US" sz="2400" dirty="0" smtClean="0">
                <a:hlinkClick r:id="rId8"/>
              </a:rPr>
              <a:t>statsmonkey@mac.com</a:t>
            </a:r>
            <a:endParaRPr lang="en-US" sz="2400" dirty="0" smtClean="0"/>
          </a:p>
          <a:p>
            <a:pPr marL="0" indent="0">
              <a:buFont typeface="Wingdings 3" charset="2"/>
              <a:buNone/>
              <a:tabLst>
                <a:tab pos="2743200" algn="r"/>
                <a:tab pos="2979738" algn="l"/>
              </a:tabLst>
            </a:pPr>
            <a:r>
              <a:rPr lang="en-US" sz="2400" dirty="0" smtClean="0"/>
              <a:t>FB</a:t>
            </a:r>
            <a:r>
              <a:rPr lang="en-US" sz="2400" dirty="0" smtClean="0"/>
              <a:t>: </a:t>
            </a:r>
            <a:r>
              <a:rPr lang="en-US" sz="2400" dirty="0" err="1" smtClean="0">
                <a:hlinkClick r:id="rId9"/>
              </a:rPr>
              <a:t>statsmonkey</a:t>
            </a:r>
            <a:endParaRPr lang="en-US" sz="2400" dirty="0" smtClean="0"/>
          </a:p>
          <a:p>
            <a:pPr marL="0" indent="0">
              <a:buFont typeface="Wingdings 3" charset="2"/>
              <a:buNone/>
              <a:tabLst>
                <a:tab pos="2743200" algn="r"/>
                <a:tab pos="2979738" algn="l"/>
              </a:tabLst>
            </a:pPr>
            <a:r>
              <a:rPr lang="en-US" sz="2400" dirty="0" smtClean="0"/>
              <a:t>Twitter</a:t>
            </a:r>
            <a:r>
              <a:rPr lang="en-US" sz="2400" dirty="0" smtClean="0"/>
              <a:t>: </a:t>
            </a:r>
            <a:r>
              <a:rPr lang="en-US" sz="2400" dirty="0" smtClean="0">
                <a:hlinkClick r:id="rId10"/>
              </a:rPr>
              <a:t>@</a:t>
            </a:r>
            <a:r>
              <a:rPr lang="en-US" sz="2400" dirty="0" err="1" smtClean="0">
                <a:hlinkClick r:id="rId10"/>
              </a:rPr>
              <a:t>statsmonkey</a:t>
            </a:r>
            <a:endParaRPr lang="en-US" sz="2400" dirty="0" smtClean="0"/>
          </a:p>
          <a:p>
            <a:pPr marL="0" indent="0">
              <a:buFont typeface="Wingdings 3" charset="2"/>
              <a:buNone/>
              <a:tabLst>
                <a:tab pos="2743200" algn="r"/>
                <a:tab pos="2979738" algn="l"/>
              </a:tabLst>
            </a:pPr>
            <a:r>
              <a:rPr lang="en-US" sz="2400" dirty="0" smtClean="0"/>
              <a:t>LI</a:t>
            </a:r>
            <a:r>
              <a:rPr lang="en-US" sz="2400" dirty="0" smtClean="0"/>
              <a:t>: </a:t>
            </a:r>
            <a:r>
              <a:rPr lang="en-US" sz="2400" dirty="0" err="1" smtClean="0">
                <a:hlinkClick r:id="rId11"/>
              </a:rPr>
              <a:t>jasonmolesky</a:t>
            </a:r>
            <a:endParaRPr lang="en-US" sz="2400" dirty="0" smtClean="0"/>
          </a:p>
          <a:p>
            <a:pPr marL="0" indent="0">
              <a:buFont typeface="Wingdings 3" charset="2"/>
              <a:buNone/>
              <a:tabLst>
                <a:tab pos="2743200" algn="r"/>
                <a:tab pos="2979738" algn="l"/>
              </a:tabLst>
            </a:pPr>
            <a:r>
              <a:rPr lang="en-US" sz="2400" dirty="0" smtClean="0"/>
              <a:t>URL: </a:t>
            </a:r>
            <a:r>
              <a:rPr lang="en-US" sz="2400" dirty="0" smtClean="0">
                <a:hlinkClick r:id="rId12"/>
              </a:rPr>
              <a:t>apstatsmonkey.com</a:t>
            </a:r>
            <a:endParaRPr lang="en-US" sz="2600" dirty="0"/>
          </a:p>
        </p:txBody>
      </p:sp>
      <p:pic>
        <p:nvPicPr>
          <p:cNvPr id="2050" name="Picture 2" descr="https://fbcdn-sphotos-a-a.akamaihd.net/hphotos-ak-frc3/v/t1.0-9/599272_10150891516134327_1216124558_n.jpg?oh=ae0ed502a03d12608ae65c2f353030cb&amp;oe=54E35713&amp;__gda__=1424822366_1d380ad961728008bbded53d46d5bcd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22279" y="4233981"/>
            <a:ext cx="2352567" cy="23525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599859"/>
      </p:ext>
    </p:extLst>
  </p:cSld>
  <p:clrMapOvr>
    <a:masterClrMapping/>
  </p:clrMapOvr>
  <p:transition spd="slow">
    <p:push/>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1643" y="820874"/>
            <a:ext cx="8432979" cy="770002"/>
          </a:xfrm>
        </p:spPr>
        <p:txBody>
          <a:bodyPr>
            <a:normAutofit/>
          </a:bodyPr>
          <a:lstStyle/>
          <a:p>
            <a:r>
              <a:rPr lang="en-US" dirty="0">
                <a:solidFill>
                  <a:schemeClr val="bg1"/>
                </a:solidFill>
              </a:rPr>
              <a:t>0</a:t>
            </a:r>
            <a:r>
              <a:rPr lang="en-US" dirty="0" smtClean="0">
                <a:solidFill>
                  <a:schemeClr val="bg1"/>
                </a:solidFill>
              </a:rPr>
              <a:t>                  </a:t>
            </a:r>
            <a:r>
              <a:rPr lang="en-US" dirty="0">
                <a:solidFill>
                  <a:schemeClr val="bg1"/>
                </a:solidFill>
              </a:rPr>
              <a:t>1</a:t>
            </a:r>
            <a:r>
              <a:rPr lang="en-US" dirty="0" smtClean="0">
                <a:solidFill>
                  <a:schemeClr val="bg1"/>
                </a:solidFill>
              </a:rPr>
              <a:t>                  </a:t>
            </a:r>
            <a:r>
              <a:rPr lang="en-US" dirty="0">
                <a:solidFill>
                  <a:schemeClr val="bg1"/>
                </a:solidFill>
              </a:rPr>
              <a:t>2</a:t>
            </a:r>
            <a:r>
              <a:rPr lang="en-US" dirty="0" smtClean="0">
                <a:solidFill>
                  <a:schemeClr val="bg1"/>
                </a:solidFill>
              </a:rPr>
              <a:t>                  3</a:t>
            </a:r>
          </a:p>
        </p:txBody>
      </p:sp>
      <p:sp>
        <p:nvSpPr>
          <p:cNvPr id="4" name="Subtitle 2"/>
          <p:cNvSpPr txBox="1">
            <a:spLocks/>
          </p:cNvSpPr>
          <p:nvPr/>
        </p:nvSpPr>
        <p:spPr>
          <a:xfrm>
            <a:off x="281359" y="4011291"/>
            <a:ext cx="2504343" cy="131398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4000" dirty="0" smtClean="0">
              <a:solidFill>
                <a:prstClr val="black">
                  <a:tint val="75000"/>
                </a:prstClr>
              </a:solidFill>
            </a:endParaRPr>
          </a:p>
        </p:txBody>
      </p:sp>
      <p:sp>
        <p:nvSpPr>
          <p:cNvPr id="6" name="Subtitle 2"/>
          <p:cNvSpPr txBox="1">
            <a:spLocks/>
          </p:cNvSpPr>
          <p:nvPr/>
        </p:nvSpPr>
        <p:spPr>
          <a:xfrm>
            <a:off x="0" y="1483196"/>
            <a:ext cx="9108728" cy="685875"/>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prstClr val="black">
                    <a:tint val="75000"/>
                  </a:prstClr>
                </a:solidFill>
              </a:rPr>
              <a:t>Send your text message to this Phone Number:  37607</a:t>
            </a:r>
          </a:p>
        </p:txBody>
      </p:sp>
      <p:grpSp>
        <p:nvGrpSpPr>
          <p:cNvPr id="11" name="Group 10"/>
          <p:cNvGrpSpPr/>
          <p:nvPr/>
        </p:nvGrpSpPr>
        <p:grpSpPr>
          <a:xfrm>
            <a:off x="811094" y="-79933"/>
            <a:ext cx="7481719" cy="1277663"/>
            <a:chOff x="-110886" y="1360189"/>
            <a:chExt cx="7481719" cy="1277663"/>
          </a:xfrm>
        </p:grpSpPr>
        <p:sp>
          <p:nvSpPr>
            <p:cNvPr id="5" name="Subtitle 2"/>
            <p:cNvSpPr txBox="1">
              <a:spLocks/>
            </p:cNvSpPr>
            <p:nvPr/>
          </p:nvSpPr>
          <p:spPr>
            <a:xfrm>
              <a:off x="-110886" y="1360189"/>
              <a:ext cx="1889850" cy="1273021"/>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solidFill>
                    <a:srgbClr val="FFFFFF"/>
                  </a:solidFill>
                </a:rPr>
                <a:t>Strongly </a:t>
              </a:r>
            </a:p>
            <a:p>
              <a:r>
                <a:rPr lang="en-US" sz="2800" b="1" dirty="0" smtClean="0">
                  <a:solidFill>
                    <a:srgbClr val="FFFFFF"/>
                  </a:solidFill>
                </a:rPr>
                <a:t>Disagree</a:t>
              </a:r>
            </a:p>
          </p:txBody>
        </p:sp>
        <p:sp>
          <p:nvSpPr>
            <p:cNvPr id="7" name="Subtitle 2"/>
            <p:cNvSpPr txBox="1">
              <a:spLocks/>
            </p:cNvSpPr>
            <p:nvPr/>
          </p:nvSpPr>
          <p:spPr>
            <a:xfrm>
              <a:off x="5480983" y="1364831"/>
              <a:ext cx="1889850" cy="1273021"/>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Strongly </a:t>
              </a:r>
            </a:p>
            <a:p>
              <a:r>
                <a:rPr lang="en-US" sz="2800" dirty="0">
                  <a:solidFill>
                    <a:srgbClr val="FFFFFF"/>
                  </a:solidFill>
                </a:rPr>
                <a:t>A</a:t>
              </a:r>
              <a:r>
                <a:rPr lang="en-US" sz="2800" dirty="0" smtClean="0">
                  <a:solidFill>
                    <a:srgbClr val="FFFFFF"/>
                  </a:solidFill>
                </a:rPr>
                <a:t>gree</a:t>
              </a:r>
            </a:p>
          </p:txBody>
        </p:sp>
        <p:sp>
          <p:nvSpPr>
            <p:cNvPr id="8" name="Subtitle 2"/>
            <p:cNvSpPr txBox="1">
              <a:spLocks/>
            </p:cNvSpPr>
            <p:nvPr/>
          </p:nvSpPr>
          <p:spPr>
            <a:xfrm>
              <a:off x="1727184" y="1633290"/>
              <a:ext cx="1889850" cy="617602"/>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Disagree</a:t>
              </a:r>
            </a:p>
          </p:txBody>
        </p:sp>
        <p:sp>
          <p:nvSpPr>
            <p:cNvPr id="10" name="Subtitle 2"/>
            <p:cNvSpPr txBox="1">
              <a:spLocks/>
            </p:cNvSpPr>
            <p:nvPr/>
          </p:nvSpPr>
          <p:spPr>
            <a:xfrm>
              <a:off x="3617034" y="1653577"/>
              <a:ext cx="1889850" cy="63125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Agree</a:t>
              </a:r>
            </a:p>
          </p:txBody>
        </p:sp>
      </p:grpSp>
      <p:cxnSp>
        <p:nvCxnSpPr>
          <p:cNvPr id="12" name="Straight Connector 11"/>
          <p:cNvCxnSpPr/>
          <p:nvPr/>
        </p:nvCxnSpPr>
        <p:spPr>
          <a:xfrm flipV="1">
            <a:off x="-7628" y="2165859"/>
            <a:ext cx="9116356" cy="1365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Subtitle 2"/>
          <p:cNvSpPr txBox="1">
            <a:spLocks/>
          </p:cNvSpPr>
          <p:nvPr/>
        </p:nvSpPr>
        <p:spPr>
          <a:xfrm>
            <a:off x="1082049" y="4239047"/>
            <a:ext cx="2516716" cy="107871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000000"/>
                </a:solidFill>
              </a:rPr>
              <a:t>Speaker was well-prepared and knowledgeable (0-3)</a:t>
            </a:r>
          </a:p>
        </p:txBody>
      </p:sp>
      <p:sp>
        <p:nvSpPr>
          <p:cNvPr id="16" name="Subtitle 2"/>
          <p:cNvSpPr txBox="1">
            <a:spLocks/>
          </p:cNvSpPr>
          <p:nvPr/>
        </p:nvSpPr>
        <p:spPr>
          <a:xfrm>
            <a:off x="2426032" y="2192373"/>
            <a:ext cx="2797072" cy="107871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prstClr val="black"/>
                </a:solidFill>
              </a:rPr>
              <a:t>Speaker was engaging and an effective presenter (0-3)</a:t>
            </a:r>
          </a:p>
        </p:txBody>
      </p:sp>
      <p:sp>
        <p:nvSpPr>
          <p:cNvPr id="18" name="Subtitle 2"/>
          <p:cNvSpPr txBox="1">
            <a:spLocks/>
          </p:cNvSpPr>
          <p:nvPr/>
        </p:nvSpPr>
        <p:spPr>
          <a:xfrm>
            <a:off x="4244703" y="4224625"/>
            <a:ext cx="2719436"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000000"/>
                </a:solidFill>
              </a:rPr>
              <a:t>Session matched title and description in program book (0-3)</a:t>
            </a:r>
          </a:p>
        </p:txBody>
      </p:sp>
      <p:sp>
        <p:nvSpPr>
          <p:cNvPr id="19" name="Subtitle 2"/>
          <p:cNvSpPr txBox="1">
            <a:spLocks/>
          </p:cNvSpPr>
          <p:nvPr/>
        </p:nvSpPr>
        <p:spPr>
          <a:xfrm>
            <a:off x="6142705" y="2239072"/>
            <a:ext cx="2288654"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FF0000"/>
                </a:solidFill>
              </a:rPr>
              <a:t>Other comments, suggestions, or feedback (words)</a:t>
            </a:r>
          </a:p>
        </p:txBody>
      </p:sp>
      <p:cxnSp>
        <p:nvCxnSpPr>
          <p:cNvPr id="21" name="Straight Arrow Connector 20"/>
          <p:cNvCxnSpPr/>
          <p:nvPr/>
        </p:nvCxnSpPr>
        <p:spPr>
          <a:xfrm flipV="1">
            <a:off x="2576284" y="3990602"/>
            <a:ext cx="620370" cy="29066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3916200" y="3271083"/>
            <a:ext cx="0" cy="38176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flipV="1">
            <a:off x="4670148" y="3970651"/>
            <a:ext cx="552956" cy="31061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9" idx="2"/>
          </p:cNvCxnSpPr>
          <p:nvPr/>
        </p:nvCxnSpPr>
        <p:spPr>
          <a:xfrm flipH="1">
            <a:off x="7092576" y="3317782"/>
            <a:ext cx="194456" cy="3350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1739" y="5341929"/>
            <a:ext cx="9116356" cy="1365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361643" y="3396273"/>
            <a:ext cx="8266926" cy="793542"/>
            <a:chOff x="349634" y="3624501"/>
            <a:chExt cx="8266926" cy="793542"/>
          </a:xfrm>
        </p:grpSpPr>
        <p:sp>
          <p:nvSpPr>
            <p:cNvPr id="13" name="Subtitle 2"/>
            <p:cNvSpPr txBox="1">
              <a:spLocks/>
            </p:cNvSpPr>
            <p:nvPr/>
          </p:nvSpPr>
          <p:spPr>
            <a:xfrm>
              <a:off x="349634" y="3624501"/>
              <a:ext cx="8266926" cy="75100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prstClr val="black">
                      <a:tint val="75000"/>
                    </a:prstClr>
                  </a:solidFill>
                </a:rPr>
                <a:t> </a:t>
              </a:r>
              <a:r>
                <a:rPr lang="en-US" dirty="0" smtClean="0">
                  <a:solidFill>
                    <a:prstClr val="black">
                      <a:tint val="75000"/>
                    </a:prstClr>
                  </a:solidFill>
                </a:rPr>
                <a:t>                          </a:t>
              </a:r>
              <a:r>
                <a:rPr lang="en-US" dirty="0" smtClean="0">
                  <a:solidFill>
                    <a:srgbClr val="A6A6A6"/>
                  </a:solidFill>
                </a:rPr>
                <a:t>___ ___ ___             ___________ </a:t>
              </a:r>
              <a:endParaRPr lang="en-US" dirty="0" smtClean="0">
                <a:solidFill>
                  <a:prstClr val="black">
                    <a:tint val="75000"/>
                  </a:prstClr>
                </a:solidFill>
              </a:endParaRPr>
            </a:p>
          </p:txBody>
        </p:sp>
        <p:sp>
          <p:nvSpPr>
            <p:cNvPr id="27" name="Subtitle 2"/>
            <p:cNvSpPr txBox="1">
              <a:spLocks/>
            </p:cNvSpPr>
            <p:nvPr/>
          </p:nvSpPr>
          <p:spPr>
            <a:xfrm>
              <a:off x="438933" y="3667036"/>
              <a:ext cx="1568781" cy="751007"/>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prstClr val="white">
                      <a:lumMod val="65000"/>
                    </a:prstClr>
                  </a:solidFill>
                </a:rPr>
                <a:t>_______       </a:t>
              </a:r>
            </a:p>
          </p:txBody>
        </p:sp>
      </p:grpSp>
      <p:sp>
        <p:nvSpPr>
          <p:cNvPr id="34" name="Subtitle 2"/>
          <p:cNvSpPr txBox="1">
            <a:spLocks/>
          </p:cNvSpPr>
          <p:nvPr/>
        </p:nvSpPr>
        <p:spPr>
          <a:xfrm>
            <a:off x="-7628" y="5275282"/>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Example</a:t>
            </a:r>
            <a:r>
              <a:rPr lang="en-US" dirty="0" smtClean="0">
                <a:solidFill>
                  <a:prstClr val="black">
                    <a:tint val="75000"/>
                  </a:prstClr>
                </a:solidFill>
              </a:rPr>
              <a:t>:     </a:t>
            </a:r>
            <a:r>
              <a:rPr lang="en-US" dirty="0" smtClean="0">
                <a:solidFill>
                  <a:srgbClr val="0000FF"/>
                </a:solidFill>
              </a:rPr>
              <a:t>44569</a:t>
            </a:r>
            <a:r>
              <a:rPr lang="en-US" dirty="0" smtClean="0">
                <a:solidFill>
                  <a:prstClr val="black">
                    <a:tint val="75000"/>
                  </a:prstClr>
                </a:solidFill>
              </a:rPr>
              <a:t>   </a:t>
            </a:r>
            <a:r>
              <a:rPr lang="en-US" dirty="0" smtClean="0">
                <a:solidFill>
                  <a:srgbClr val="000000"/>
                </a:solidFill>
              </a:rPr>
              <a:t>323 </a:t>
            </a:r>
            <a:r>
              <a:rPr lang="en-US" dirty="0" smtClean="0">
                <a:solidFill>
                  <a:srgbClr val="FF0000"/>
                </a:solidFill>
              </a:rPr>
              <a:t>  Great session!</a:t>
            </a:r>
            <a:endParaRPr lang="en-US" dirty="0" smtClean="0">
              <a:solidFill>
                <a:prstClr val="black">
                  <a:tint val="75000"/>
                </a:prstClr>
              </a:solidFill>
            </a:endParaRPr>
          </a:p>
        </p:txBody>
      </p:sp>
      <p:sp>
        <p:nvSpPr>
          <p:cNvPr id="40" name="Subtitle 2"/>
          <p:cNvSpPr txBox="1">
            <a:spLocks/>
          </p:cNvSpPr>
          <p:nvPr/>
        </p:nvSpPr>
        <p:spPr>
          <a:xfrm>
            <a:off x="0" y="2204827"/>
            <a:ext cx="2288654"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r>
              <a:rPr lang="en-US" sz="2200" dirty="0" smtClean="0">
                <a:solidFill>
                  <a:srgbClr val="0000FF"/>
                </a:solidFill>
              </a:rPr>
              <a:t>5 digit </a:t>
            </a:r>
          </a:p>
          <a:p>
            <a:pPr>
              <a:spcBef>
                <a:spcPts val="0"/>
              </a:spcBef>
            </a:pPr>
            <a:r>
              <a:rPr lang="en-US" sz="2200" dirty="0" smtClean="0">
                <a:solidFill>
                  <a:srgbClr val="0000FF"/>
                </a:solidFill>
              </a:rPr>
              <a:t>poll code </a:t>
            </a:r>
          </a:p>
          <a:p>
            <a:pPr>
              <a:spcBef>
                <a:spcPts val="0"/>
              </a:spcBef>
            </a:pPr>
            <a:r>
              <a:rPr lang="en-US" sz="2200" dirty="0" smtClean="0">
                <a:solidFill>
                  <a:srgbClr val="0000FF"/>
                </a:solidFill>
              </a:rPr>
              <a:t>for this session</a:t>
            </a:r>
          </a:p>
        </p:txBody>
      </p:sp>
      <p:cxnSp>
        <p:nvCxnSpPr>
          <p:cNvPr id="41" name="Straight Arrow Connector 40"/>
          <p:cNvCxnSpPr>
            <a:stCxn id="40" idx="2"/>
          </p:cNvCxnSpPr>
          <p:nvPr/>
        </p:nvCxnSpPr>
        <p:spPr>
          <a:xfrm>
            <a:off x="1144327" y="3283537"/>
            <a:ext cx="241367" cy="29796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7" name="Subtitle 2"/>
          <p:cNvSpPr txBox="1">
            <a:spLocks/>
          </p:cNvSpPr>
          <p:nvPr/>
        </p:nvSpPr>
        <p:spPr>
          <a:xfrm>
            <a:off x="3131810" y="3813528"/>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(no spaces)</a:t>
            </a:r>
          </a:p>
        </p:txBody>
      </p:sp>
      <p:sp>
        <p:nvSpPr>
          <p:cNvPr id="48" name="Subtitle 2"/>
          <p:cNvSpPr txBox="1">
            <a:spLocks/>
          </p:cNvSpPr>
          <p:nvPr/>
        </p:nvSpPr>
        <p:spPr>
          <a:xfrm>
            <a:off x="-228646" y="5747039"/>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Non-Example</a:t>
            </a:r>
            <a:r>
              <a:rPr lang="en-US" dirty="0" smtClean="0">
                <a:solidFill>
                  <a:prstClr val="black">
                    <a:tint val="75000"/>
                  </a:prstClr>
                </a:solidFill>
              </a:rPr>
              <a:t>:  </a:t>
            </a:r>
            <a:r>
              <a:rPr lang="en-US" dirty="0">
                <a:solidFill>
                  <a:prstClr val="black">
                    <a:tint val="75000"/>
                  </a:prstClr>
                </a:solidFill>
              </a:rPr>
              <a:t> </a:t>
            </a:r>
            <a:r>
              <a:rPr lang="en-US" dirty="0" smtClean="0">
                <a:solidFill>
                  <a:prstClr val="black">
                    <a:tint val="75000"/>
                  </a:prstClr>
                </a:solidFill>
              </a:rPr>
              <a:t>  </a:t>
            </a:r>
            <a:r>
              <a:rPr lang="en-US" dirty="0" smtClean="0">
                <a:solidFill>
                  <a:srgbClr val="A6A6A6"/>
                </a:solidFill>
              </a:rPr>
              <a:t>XXXXX</a:t>
            </a:r>
            <a:r>
              <a:rPr lang="en-US" dirty="0" smtClean="0">
                <a:solidFill>
                  <a:prstClr val="black">
                    <a:tint val="75000"/>
                  </a:prstClr>
                </a:solidFill>
              </a:rPr>
              <a:t>   </a:t>
            </a:r>
            <a:r>
              <a:rPr lang="en-US" dirty="0" smtClean="0">
                <a:solidFill>
                  <a:srgbClr val="A6A6A6"/>
                </a:solidFill>
              </a:rPr>
              <a:t>3  2  3   Great session!</a:t>
            </a:r>
          </a:p>
        </p:txBody>
      </p:sp>
      <p:sp>
        <p:nvSpPr>
          <p:cNvPr id="50" name="Subtitle 2"/>
          <p:cNvSpPr txBox="1">
            <a:spLocks/>
          </p:cNvSpPr>
          <p:nvPr/>
        </p:nvSpPr>
        <p:spPr>
          <a:xfrm>
            <a:off x="1698726" y="3424539"/>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(1 space)</a:t>
            </a:r>
          </a:p>
        </p:txBody>
      </p:sp>
      <p:sp>
        <p:nvSpPr>
          <p:cNvPr id="51" name="Subtitle 2"/>
          <p:cNvSpPr txBox="1">
            <a:spLocks/>
          </p:cNvSpPr>
          <p:nvPr/>
        </p:nvSpPr>
        <p:spPr>
          <a:xfrm>
            <a:off x="4838346" y="3445673"/>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(1 space)</a:t>
            </a:r>
          </a:p>
        </p:txBody>
      </p:sp>
      <p:sp>
        <p:nvSpPr>
          <p:cNvPr id="57" name="Subtitle 2"/>
          <p:cNvSpPr txBox="1">
            <a:spLocks/>
          </p:cNvSpPr>
          <p:nvPr/>
        </p:nvSpPr>
        <p:spPr>
          <a:xfrm>
            <a:off x="-571150" y="6215951"/>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Non-Example</a:t>
            </a:r>
            <a:r>
              <a:rPr lang="en-US" dirty="0" smtClean="0">
                <a:solidFill>
                  <a:srgbClr val="A6A6A6"/>
                </a:solidFill>
              </a:rPr>
              <a:t>:     XXXXX3-2-3Great session!</a:t>
            </a:r>
            <a:endParaRPr lang="en-US" dirty="0" smtClean="0">
              <a:solidFill>
                <a:prstClr val="black">
                  <a:tint val="75000"/>
                </a:prstClr>
              </a:solidFill>
            </a:endParaRPr>
          </a:p>
        </p:txBody>
      </p:sp>
    </p:spTree>
    <p:extLst>
      <p:ext uri="{BB962C8B-B14F-4D97-AF65-F5344CB8AC3E}">
        <p14:creationId xmlns:p14="http://schemas.microsoft.com/office/powerpoint/2010/main" val="4059712200"/>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Motivator</a:t>
            </a:r>
            <a:endParaRPr lang="en-US" dirty="0"/>
          </a:p>
        </p:txBody>
      </p:sp>
      <p:sp>
        <p:nvSpPr>
          <p:cNvPr id="5" name="Content Placeholder 4"/>
          <p:cNvSpPr>
            <a:spLocks noGrp="1"/>
          </p:cNvSpPr>
          <p:nvPr>
            <p:ph idx="1"/>
          </p:nvPr>
        </p:nvSpPr>
        <p:spPr>
          <a:xfrm>
            <a:off x="1942415" y="2133599"/>
            <a:ext cx="6591985" cy="4216117"/>
          </a:xfrm>
        </p:spPr>
        <p:txBody>
          <a:bodyPr>
            <a:normAutofit fontScale="92500"/>
          </a:bodyPr>
          <a:lstStyle/>
          <a:p>
            <a:pPr marL="0" indent="0">
              <a:buNone/>
            </a:pPr>
            <a:r>
              <a:rPr lang="en-US" sz="3200" b="1" dirty="0" smtClean="0"/>
              <a:t>High </a:t>
            </a:r>
            <a:r>
              <a:rPr lang="en-US" sz="3200" b="1" dirty="0"/>
              <a:t>School » Making Inferences &amp; Justifying Conclusions (S-IC)</a:t>
            </a:r>
          </a:p>
          <a:p>
            <a:pPr marL="0" indent="0">
              <a:buNone/>
            </a:pPr>
            <a:r>
              <a:rPr lang="en-US" sz="3200" u="sng" cap="all" dirty="0" smtClean="0">
                <a:hlinkClick r:id="rId2"/>
              </a:rPr>
              <a:t>CCSS.MATH.CONTENT.HSS.IC.B</a:t>
            </a:r>
            <a:r>
              <a:rPr lang="en-US" sz="3200" u="sng" cap="all" dirty="0">
                <a:hlinkClick r:id="rId2"/>
              </a:rPr>
              <a:t>.3</a:t>
            </a:r>
            <a:r>
              <a:rPr lang="en-US" sz="3200" dirty="0"/>
              <a:t/>
            </a:r>
            <a:br>
              <a:rPr lang="en-US" sz="3200" dirty="0"/>
            </a:br>
            <a:r>
              <a:rPr lang="en-US" sz="3200" dirty="0"/>
              <a:t>Recognize the purposes of and differences among sample surveys, experiments, and observational studies; explain how randomization relates to each.</a:t>
            </a:r>
          </a:p>
          <a:p>
            <a:pPr marL="0" indent="0">
              <a:buNone/>
            </a:pPr>
            <a:endParaRPr lang="en-US" dirty="0"/>
          </a:p>
        </p:txBody>
      </p:sp>
      <p:pic>
        <p:nvPicPr>
          <p:cNvPr id="6" name="Picture 5"/>
          <p:cNvPicPr>
            <a:picLocks noChangeAspect="1"/>
          </p:cNvPicPr>
          <p:nvPr/>
        </p:nvPicPr>
        <p:blipFill>
          <a:blip r:embed="rId3"/>
          <a:stretch>
            <a:fillRect/>
          </a:stretch>
        </p:blipFill>
        <p:spPr>
          <a:xfrm rot="577397">
            <a:off x="5084659" y="572664"/>
            <a:ext cx="3549478" cy="12836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640491628"/>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Motivator</a:t>
            </a:r>
            <a:endParaRPr lang="en-US" dirty="0"/>
          </a:p>
        </p:txBody>
      </p:sp>
      <p:sp>
        <p:nvSpPr>
          <p:cNvPr id="3" name="Content Placeholder 2"/>
          <p:cNvSpPr>
            <a:spLocks noGrp="1"/>
          </p:cNvSpPr>
          <p:nvPr>
            <p:ph idx="1"/>
          </p:nvPr>
        </p:nvSpPr>
        <p:spPr/>
        <p:txBody>
          <a:bodyPr>
            <a:normAutofit/>
          </a:bodyPr>
          <a:lstStyle/>
          <a:p>
            <a:pPr marL="0" indent="0">
              <a:buNone/>
            </a:pPr>
            <a:r>
              <a:rPr lang="en-US" sz="3000" dirty="0" smtClean="0">
                <a:hlinkClick r:id="rId2"/>
              </a:rPr>
              <a:t>The Green Tea Study</a:t>
            </a:r>
            <a:endParaRPr lang="en-US" sz="3000"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3466" y="2980784"/>
            <a:ext cx="5620534" cy="3877216"/>
          </a:xfrm>
          <a:prstGeom prst="rect">
            <a:avLst/>
          </a:prstGeom>
        </p:spPr>
      </p:pic>
    </p:spTree>
    <p:extLst>
      <p:ext uri="{BB962C8B-B14F-4D97-AF65-F5344CB8AC3E}">
        <p14:creationId xmlns:p14="http://schemas.microsoft.com/office/powerpoint/2010/main" val="2249561159"/>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p:nvPr/>
        </p:nvSpPr>
        <p:spPr>
          <a:xfrm>
            <a:off x="464344" y="178594"/>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endParaRPr sz="4219" dirty="0"/>
          </a:p>
        </p:txBody>
      </p:sp>
      <p:pic>
        <p:nvPicPr>
          <p:cNvPr id="78" name="400_F_13205961_PPAjhTmBDYaIre9mv9kZSEkswdlTLmRb.png"/>
          <p:cNvPicPr/>
          <p:nvPr/>
        </p:nvPicPr>
        <p:blipFill>
          <a:blip r:embed="rId3">
            <a:extLst/>
          </a:blip>
          <a:stretch>
            <a:fillRect/>
          </a:stretch>
        </p:blipFill>
        <p:spPr>
          <a:xfrm rot="8995886">
            <a:off x="-1369846" y="2895388"/>
            <a:ext cx="11938993" cy="1884165"/>
          </a:xfrm>
          <a:prstGeom prst="rect">
            <a:avLst/>
          </a:prstGeom>
          <a:ln w="12700">
            <a:miter lim="400000"/>
          </a:ln>
        </p:spPr>
      </p:pic>
      <p:sp>
        <p:nvSpPr>
          <p:cNvPr id="79" name="Shape 79"/>
          <p:cNvSpPr/>
          <p:nvPr/>
        </p:nvSpPr>
        <p:spPr>
          <a:xfrm>
            <a:off x="4339828" y="6362761"/>
            <a:ext cx="4732734" cy="356829"/>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spcBef>
                <a:spcPts val="1600"/>
              </a:spcBef>
              <a:defRPr sz="1100">
                <a:latin typeface="+mn-lt"/>
                <a:ea typeface="+mn-ea"/>
                <a:cs typeface="+mn-cs"/>
                <a:sym typeface="Helvetica Neue Light"/>
              </a:defRPr>
            </a:lvl1pPr>
          </a:lstStyle>
          <a:p>
            <a:pPr lvl="0">
              <a:defRPr sz="1800"/>
            </a:pPr>
            <a:r>
              <a:rPr sz="773"/>
              <a:t>National Research Council. (2001). Adding it up: Helping children learn mathematics. J Kilpatrick, J. Swafford, and B. Findell (Eds.). Mathematics Learning Study Committee. Washington, DC: National Academy Press.</a:t>
            </a:r>
          </a:p>
        </p:txBody>
      </p:sp>
      <p:grpSp>
        <p:nvGrpSpPr>
          <p:cNvPr id="86" name="Group 86"/>
          <p:cNvGrpSpPr/>
          <p:nvPr/>
        </p:nvGrpSpPr>
        <p:grpSpPr>
          <a:xfrm>
            <a:off x="4125516" y="1312664"/>
            <a:ext cx="2991445" cy="1848445"/>
            <a:chOff x="0" y="0"/>
            <a:chExt cx="4254499" cy="2628899"/>
          </a:xfrm>
        </p:grpSpPr>
        <p:sp>
          <p:nvSpPr>
            <p:cNvPr id="80" name="Shape 80"/>
            <p:cNvSpPr/>
            <p:nvPr/>
          </p:nvSpPr>
          <p:spPr>
            <a:xfrm>
              <a:off x="457200" y="0"/>
              <a:ext cx="3797300" cy="609600"/>
            </a:xfrm>
            <a:prstGeom prst="roundRect">
              <a:avLst>
                <a:gd name="adj" fmla="val 31250"/>
              </a:avLst>
            </a:prstGeom>
            <a:solidFill>
              <a:srgbClr val="3D97E5"/>
            </a:solidFill>
            <a:ln w="12700" cap="flat">
              <a:noFill/>
              <a:miter lim="400000"/>
            </a:ln>
            <a:effectLst>
              <a:reflection stA="50000" endPos="40000" dir="5400000" sy="-100000" algn="bl" rotWithShape="0"/>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2900" b="1">
                  <a:solidFill>
                    <a:srgbClr val="FFFFFF"/>
                  </a:solidFill>
                  <a:latin typeface="+mn-lt"/>
                  <a:ea typeface="+mn-ea"/>
                  <a:cs typeface="+mn-cs"/>
                  <a:sym typeface="Helvetica Neue Light"/>
                </a:defRPr>
              </a:lvl1pPr>
            </a:lstStyle>
            <a:p>
              <a:pPr lvl="0">
                <a:defRPr sz="1800" b="0">
                  <a:solidFill>
                    <a:srgbClr val="000000"/>
                  </a:solidFill>
                </a:defRPr>
              </a:pPr>
              <a:r>
                <a:rPr sz="2039" dirty="0"/>
                <a:t>Procedural Fluency</a:t>
              </a:r>
            </a:p>
          </p:txBody>
        </p:sp>
        <p:sp>
          <p:nvSpPr>
            <p:cNvPr id="81" name="Shape 81"/>
            <p:cNvSpPr/>
            <p:nvPr/>
          </p:nvSpPr>
          <p:spPr>
            <a:xfrm flipH="1">
              <a:off x="101599" y="1353303"/>
              <a:ext cx="2" cy="1275597"/>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endParaRPr sz="1266"/>
            </a:p>
          </p:txBody>
        </p:sp>
        <p:sp>
          <p:nvSpPr>
            <p:cNvPr id="82" name="Shape 82"/>
            <p:cNvSpPr/>
            <p:nvPr/>
          </p:nvSpPr>
          <p:spPr>
            <a:xfrm flipH="1">
              <a:off x="1244599" y="540503"/>
              <a:ext cx="1" cy="819713"/>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endParaRPr sz="1266"/>
            </a:p>
          </p:txBody>
        </p:sp>
        <p:sp>
          <p:nvSpPr>
            <p:cNvPr id="83" name="Shape 83"/>
            <p:cNvSpPr/>
            <p:nvPr/>
          </p:nvSpPr>
          <p:spPr>
            <a:xfrm flipH="1">
              <a:off x="101600" y="1353112"/>
              <a:ext cx="1144109" cy="1"/>
            </a:xfrm>
            <a:prstGeom prst="line">
              <a:avLst/>
            </a:prstGeom>
            <a:noFill/>
            <a:ln w="76200" cap="flat">
              <a:solidFill>
                <a:srgbClr val="3D97E5"/>
              </a:solidFill>
              <a:prstDash val="solid"/>
              <a:miter lim="400000"/>
            </a:ln>
            <a:effectLst/>
          </p:spPr>
          <p:txBody>
            <a:bodyPr wrap="square" lIns="0" tIns="0" rIns="0" bIns="0" numCol="1" anchor="ctr">
              <a:noAutofit/>
            </a:bodyPr>
            <a:lstStyle/>
            <a:p>
              <a:pPr lvl="0"/>
              <a:endParaRPr sz="1266"/>
            </a:p>
          </p:txBody>
        </p:sp>
        <p:sp>
          <p:nvSpPr>
            <p:cNvPr id="84" name="Shape 84"/>
            <p:cNvSpPr/>
            <p:nvPr/>
          </p:nvSpPr>
          <p:spPr>
            <a:xfrm>
              <a:off x="0" y="1257299"/>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3D97E5"/>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sp>
          <p:nvSpPr>
            <p:cNvPr id="85" name="Shape 85"/>
            <p:cNvSpPr/>
            <p:nvPr/>
          </p:nvSpPr>
          <p:spPr>
            <a:xfrm>
              <a:off x="1143000" y="1257299"/>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3D97E5"/>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grpSp>
      <p:grpSp>
        <p:nvGrpSpPr>
          <p:cNvPr id="93" name="Group 93"/>
          <p:cNvGrpSpPr/>
          <p:nvPr/>
        </p:nvGrpSpPr>
        <p:grpSpPr>
          <a:xfrm>
            <a:off x="687586" y="1768078"/>
            <a:ext cx="2803922" cy="2178844"/>
            <a:chOff x="0" y="0"/>
            <a:chExt cx="3987800" cy="3098800"/>
          </a:xfrm>
        </p:grpSpPr>
        <p:sp>
          <p:nvSpPr>
            <p:cNvPr id="87" name="Shape 87"/>
            <p:cNvSpPr/>
            <p:nvPr/>
          </p:nvSpPr>
          <p:spPr>
            <a:xfrm>
              <a:off x="0" y="0"/>
              <a:ext cx="3987800" cy="609600"/>
            </a:xfrm>
            <a:prstGeom prst="roundRect">
              <a:avLst>
                <a:gd name="adj" fmla="val 31250"/>
              </a:avLst>
            </a:prstGeom>
            <a:solidFill>
              <a:srgbClr val="B14EAF"/>
            </a:solidFill>
            <a:ln w="12700" cap="flat">
              <a:noFill/>
              <a:miter lim="400000"/>
            </a:ln>
            <a:effectLst>
              <a:reflection stA="50000" endPos="40000" dir="5400000" sy="-100000" algn="bl" rotWithShape="0"/>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2900" b="1">
                  <a:solidFill>
                    <a:srgbClr val="FFFFFF"/>
                  </a:solidFill>
                  <a:latin typeface="+mn-lt"/>
                  <a:ea typeface="+mn-ea"/>
                  <a:cs typeface="+mn-cs"/>
                  <a:sym typeface="Helvetica Neue Light"/>
                </a:defRPr>
              </a:lvl1pPr>
            </a:lstStyle>
            <a:p>
              <a:pPr lvl="0">
                <a:defRPr sz="1800" b="0">
                  <a:solidFill>
                    <a:srgbClr val="000000"/>
                  </a:solidFill>
                </a:defRPr>
              </a:pPr>
              <a:r>
                <a:rPr sz="2039" dirty="0"/>
                <a:t>Adaptive Reasoning</a:t>
              </a:r>
            </a:p>
          </p:txBody>
        </p:sp>
        <p:sp>
          <p:nvSpPr>
            <p:cNvPr id="88" name="Shape 88"/>
            <p:cNvSpPr/>
            <p:nvPr/>
          </p:nvSpPr>
          <p:spPr>
            <a:xfrm flipH="1">
              <a:off x="3022599" y="1303919"/>
              <a:ext cx="1" cy="1794881"/>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endParaRPr sz="1266"/>
            </a:p>
          </p:txBody>
        </p:sp>
        <p:sp>
          <p:nvSpPr>
            <p:cNvPr id="89" name="Shape 89"/>
            <p:cNvSpPr/>
            <p:nvPr/>
          </p:nvSpPr>
          <p:spPr>
            <a:xfrm flipH="1">
              <a:off x="520699" y="540503"/>
              <a:ext cx="2" cy="819713"/>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endParaRPr sz="1266"/>
            </a:p>
          </p:txBody>
        </p:sp>
        <p:sp>
          <p:nvSpPr>
            <p:cNvPr id="90" name="Shape 90"/>
            <p:cNvSpPr/>
            <p:nvPr/>
          </p:nvSpPr>
          <p:spPr>
            <a:xfrm flipH="1">
              <a:off x="609600" y="1378512"/>
              <a:ext cx="2395890" cy="18"/>
            </a:xfrm>
            <a:prstGeom prst="line">
              <a:avLst/>
            </a:prstGeom>
            <a:noFill/>
            <a:ln w="76200" cap="flat">
              <a:solidFill>
                <a:srgbClr val="B14EAF"/>
              </a:solidFill>
              <a:prstDash val="solid"/>
              <a:miter lim="400000"/>
            </a:ln>
            <a:effectLst/>
          </p:spPr>
          <p:txBody>
            <a:bodyPr wrap="square" lIns="0" tIns="0" rIns="0" bIns="0" numCol="1" anchor="ctr">
              <a:noAutofit/>
            </a:bodyPr>
            <a:lstStyle/>
            <a:p>
              <a:pPr lvl="0"/>
              <a:endParaRPr sz="1266"/>
            </a:p>
          </p:txBody>
        </p:sp>
        <p:sp>
          <p:nvSpPr>
            <p:cNvPr id="91" name="Shape 91"/>
            <p:cNvSpPr/>
            <p:nvPr/>
          </p:nvSpPr>
          <p:spPr>
            <a:xfrm>
              <a:off x="2921000" y="1308099"/>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B14EAF"/>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sp>
          <p:nvSpPr>
            <p:cNvPr id="92" name="Shape 92"/>
            <p:cNvSpPr/>
            <p:nvPr/>
          </p:nvSpPr>
          <p:spPr>
            <a:xfrm>
              <a:off x="431800" y="1295399"/>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B14EAF"/>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grpSp>
      <p:grpSp>
        <p:nvGrpSpPr>
          <p:cNvPr id="100" name="Group 100"/>
          <p:cNvGrpSpPr/>
          <p:nvPr/>
        </p:nvGrpSpPr>
        <p:grpSpPr>
          <a:xfrm>
            <a:off x="1500188" y="4871674"/>
            <a:ext cx="4045148" cy="1271951"/>
            <a:chOff x="0" y="0"/>
            <a:chExt cx="5753099" cy="1808996"/>
          </a:xfrm>
        </p:grpSpPr>
        <p:sp>
          <p:nvSpPr>
            <p:cNvPr id="94" name="Shape 94"/>
            <p:cNvSpPr/>
            <p:nvPr/>
          </p:nvSpPr>
          <p:spPr>
            <a:xfrm>
              <a:off x="1270000" y="1199396"/>
              <a:ext cx="4483100" cy="609601"/>
            </a:xfrm>
            <a:prstGeom prst="roundRect">
              <a:avLst>
                <a:gd name="adj" fmla="val 31250"/>
              </a:avLst>
            </a:prstGeom>
            <a:solidFill>
              <a:srgbClr val="29DA4C"/>
            </a:solidFill>
            <a:ln w="12700" cap="flat">
              <a:noFill/>
              <a:miter lim="400000"/>
            </a:ln>
            <a:effectLst>
              <a:reflection stA="50000" endPos="40000" dir="5400000" sy="-100000" algn="bl" rotWithShape="0"/>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2900" b="1">
                  <a:solidFill>
                    <a:srgbClr val="FFFFFF"/>
                  </a:solidFill>
                  <a:latin typeface="+mn-lt"/>
                  <a:ea typeface="+mn-ea"/>
                  <a:cs typeface="+mn-cs"/>
                  <a:sym typeface="Helvetica Neue Light"/>
                </a:defRPr>
              </a:lvl1pPr>
            </a:lstStyle>
            <a:p>
              <a:pPr lvl="0">
                <a:defRPr sz="1800" b="0">
                  <a:solidFill>
                    <a:srgbClr val="000000"/>
                  </a:solidFill>
                </a:defRPr>
              </a:pPr>
              <a:r>
                <a:rPr sz="2039"/>
                <a:t>Productive Disposition</a:t>
              </a:r>
            </a:p>
          </p:txBody>
        </p:sp>
        <p:sp>
          <p:nvSpPr>
            <p:cNvPr id="95" name="Shape 95"/>
            <p:cNvSpPr/>
            <p:nvPr/>
          </p:nvSpPr>
          <p:spPr>
            <a:xfrm>
              <a:off x="2527300" y="814216"/>
              <a:ext cx="0" cy="413430"/>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endParaRPr sz="1266"/>
            </a:p>
          </p:txBody>
        </p:sp>
        <p:sp>
          <p:nvSpPr>
            <p:cNvPr id="96" name="Shape 96"/>
            <p:cNvSpPr/>
            <p:nvPr/>
          </p:nvSpPr>
          <p:spPr>
            <a:xfrm flipH="1">
              <a:off x="101599" y="0"/>
              <a:ext cx="2" cy="819713"/>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endParaRPr sz="1266"/>
            </a:p>
          </p:txBody>
        </p:sp>
        <p:sp>
          <p:nvSpPr>
            <p:cNvPr id="97" name="Shape 97"/>
            <p:cNvSpPr/>
            <p:nvPr/>
          </p:nvSpPr>
          <p:spPr>
            <a:xfrm flipH="1">
              <a:off x="114300" y="799909"/>
              <a:ext cx="2395890" cy="18"/>
            </a:xfrm>
            <a:prstGeom prst="line">
              <a:avLst/>
            </a:prstGeom>
            <a:noFill/>
            <a:ln w="76200" cap="flat">
              <a:solidFill>
                <a:srgbClr val="29DA4C"/>
              </a:solidFill>
              <a:prstDash val="solid"/>
              <a:miter lim="400000"/>
            </a:ln>
            <a:effectLst/>
          </p:spPr>
          <p:txBody>
            <a:bodyPr wrap="square" lIns="0" tIns="0" rIns="0" bIns="0" numCol="1" anchor="ctr">
              <a:noAutofit/>
            </a:bodyPr>
            <a:lstStyle/>
            <a:p>
              <a:pPr lvl="0"/>
              <a:endParaRPr sz="1266"/>
            </a:p>
          </p:txBody>
        </p:sp>
        <p:sp>
          <p:nvSpPr>
            <p:cNvPr id="98" name="Shape 98"/>
            <p:cNvSpPr/>
            <p:nvPr/>
          </p:nvSpPr>
          <p:spPr>
            <a:xfrm>
              <a:off x="2425700" y="716796"/>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29DA4C"/>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sp>
          <p:nvSpPr>
            <p:cNvPr id="99" name="Shape 99"/>
            <p:cNvSpPr/>
            <p:nvPr/>
          </p:nvSpPr>
          <p:spPr>
            <a:xfrm>
              <a:off x="0" y="704096"/>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29DA4C"/>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grpSp>
      <p:grpSp>
        <p:nvGrpSpPr>
          <p:cNvPr id="107" name="Group 107"/>
          <p:cNvGrpSpPr/>
          <p:nvPr/>
        </p:nvGrpSpPr>
        <p:grpSpPr>
          <a:xfrm>
            <a:off x="3598664" y="3871549"/>
            <a:ext cx="4045148" cy="1271951"/>
            <a:chOff x="0" y="0"/>
            <a:chExt cx="5753099" cy="1808996"/>
          </a:xfrm>
        </p:grpSpPr>
        <p:sp>
          <p:nvSpPr>
            <p:cNvPr id="101" name="Shape 101"/>
            <p:cNvSpPr/>
            <p:nvPr/>
          </p:nvSpPr>
          <p:spPr>
            <a:xfrm>
              <a:off x="635000" y="1199396"/>
              <a:ext cx="5118100" cy="609601"/>
            </a:xfrm>
            <a:prstGeom prst="roundRect">
              <a:avLst>
                <a:gd name="adj" fmla="val 31250"/>
              </a:avLst>
            </a:prstGeom>
            <a:solidFill>
              <a:srgbClr val="FDB348"/>
            </a:solidFill>
            <a:ln w="12700" cap="flat">
              <a:noFill/>
              <a:miter lim="400000"/>
            </a:ln>
            <a:effectLst>
              <a:reflection stA="50000" endPos="40000" dir="5400000" sy="-100000" algn="bl" rotWithShape="0"/>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2900" b="1">
                  <a:solidFill>
                    <a:srgbClr val="FFFFFF"/>
                  </a:solidFill>
                  <a:latin typeface="+mn-lt"/>
                  <a:ea typeface="+mn-ea"/>
                  <a:cs typeface="+mn-cs"/>
                  <a:sym typeface="Helvetica Neue Light"/>
                </a:defRPr>
              </a:lvl1pPr>
            </a:lstStyle>
            <a:p>
              <a:pPr lvl="0">
                <a:defRPr sz="1800" b="0">
                  <a:solidFill>
                    <a:srgbClr val="000000"/>
                  </a:solidFill>
                </a:defRPr>
              </a:pPr>
              <a:r>
                <a:rPr sz="2039"/>
                <a:t>Conceptual Understanding</a:t>
              </a:r>
            </a:p>
          </p:txBody>
        </p:sp>
        <p:sp>
          <p:nvSpPr>
            <p:cNvPr id="102" name="Shape 102"/>
            <p:cNvSpPr/>
            <p:nvPr/>
          </p:nvSpPr>
          <p:spPr>
            <a:xfrm>
              <a:off x="2527300" y="814216"/>
              <a:ext cx="0" cy="413430"/>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endParaRPr sz="1266"/>
            </a:p>
          </p:txBody>
        </p:sp>
        <p:sp>
          <p:nvSpPr>
            <p:cNvPr id="103" name="Shape 103"/>
            <p:cNvSpPr/>
            <p:nvPr/>
          </p:nvSpPr>
          <p:spPr>
            <a:xfrm flipH="1">
              <a:off x="101599" y="0"/>
              <a:ext cx="2" cy="819713"/>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endParaRPr sz="1266"/>
            </a:p>
          </p:txBody>
        </p:sp>
        <p:sp>
          <p:nvSpPr>
            <p:cNvPr id="104" name="Shape 104"/>
            <p:cNvSpPr/>
            <p:nvPr/>
          </p:nvSpPr>
          <p:spPr>
            <a:xfrm flipH="1">
              <a:off x="114300" y="799909"/>
              <a:ext cx="2395890" cy="18"/>
            </a:xfrm>
            <a:prstGeom prst="line">
              <a:avLst/>
            </a:prstGeom>
            <a:noFill/>
            <a:ln w="76200" cap="flat">
              <a:solidFill>
                <a:srgbClr val="FDB348"/>
              </a:solidFill>
              <a:prstDash val="solid"/>
              <a:miter lim="400000"/>
            </a:ln>
            <a:effectLst/>
          </p:spPr>
          <p:txBody>
            <a:bodyPr wrap="square" lIns="0" tIns="0" rIns="0" bIns="0" numCol="1" anchor="ctr">
              <a:noAutofit/>
            </a:bodyPr>
            <a:lstStyle/>
            <a:p>
              <a:pPr lvl="0"/>
              <a:endParaRPr sz="1266"/>
            </a:p>
          </p:txBody>
        </p:sp>
        <p:sp>
          <p:nvSpPr>
            <p:cNvPr id="105" name="Shape 105"/>
            <p:cNvSpPr/>
            <p:nvPr/>
          </p:nvSpPr>
          <p:spPr>
            <a:xfrm>
              <a:off x="2425700" y="716796"/>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FDB348"/>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sp>
          <p:nvSpPr>
            <p:cNvPr id="106" name="Shape 106"/>
            <p:cNvSpPr/>
            <p:nvPr/>
          </p:nvSpPr>
          <p:spPr>
            <a:xfrm>
              <a:off x="0" y="704096"/>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FDB348"/>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grpSp>
      <p:grpSp>
        <p:nvGrpSpPr>
          <p:cNvPr id="114" name="Group 114"/>
          <p:cNvGrpSpPr/>
          <p:nvPr/>
        </p:nvGrpSpPr>
        <p:grpSpPr>
          <a:xfrm>
            <a:off x="5661422" y="2078087"/>
            <a:ext cx="3152180" cy="1770609"/>
            <a:chOff x="0" y="0"/>
            <a:chExt cx="4483100" cy="2518198"/>
          </a:xfrm>
        </p:grpSpPr>
        <p:sp>
          <p:nvSpPr>
            <p:cNvPr id="108" name="Shape 108"/>
            <p:cNvSpPr/>
            <p:nvPr/>
          </p:nvSpPr>
          <p:spPr>
            <a:xfrm>
              <a:off x="0" y="1908598"/>
              <a:ext cx="4483100" cy="609601"/>
            </a:xfrm>
            <a:prstGeom prst="roundRect">
              <a:avLst>
                <a:gd name="adj" fmla="val 31250"/>
              </a:avLst>
            </a:prstGeom>
            <a:solidFill>
              <a:srgbClr val="EB3F45"/>
            </a:solidFill>
            <a:ln w="12700" cap="flat">
              <a:noFill/>
              <a:miter lim="400000"/>
            </a:ln>
            <a:effectLst>
              <a:reflection stA="50000" endPos="40000" dir="5400000" sy="-100000" algn="bl" rotWithShape="0"/>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ctr" defTabSz="584200">
                <a:defRPr sz="2900" b="1">
                  <a:solidFill>
                    <a:srgbClr val="FFFFFF"/>
                  </a:solidFill>
                  <a:latin typeface="+mn-lt"/>
                  <a:ea typeface="+mn-ea"/>
                  <a:cs typeface="+mn-cs"/>
                  <a:sym typeface="Helvetica Neue Light"/>
                </a:defRPr>
              </a:lvl1pPr>
            </a:lstStyle>
            <a:p>
              <a:pPr lvl="0">
                <a:defRPr sz="1800" b="0">
                  <a:solidFill>
                    <a:srgbClr val="000000"/>
                  </a:solidFill>
                </a:defRPr>
              </a:pPr>
              <a:r>
                <a:rPr sz="2039"/>
                <a:t>Strategic Competence</a:t>
              </a:r>
            </a:p>
          </p:txBody>
        </p:sp>
        <p:sp>
          <p:nvSpPr>
            <p:cNvPr id="109" name="Shape 109"/>
            <p:cNvSpPr/>
            <p:nvPr/>
          </p:nvSpPr>
          <p:spPr>
            <a:xfrm>
              <a:off x="4152900" y="1332917"/>
              <a:ext cx="0" cy="620393"/>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endParaRPr sz="1266"/>
            </a:p>
          </p:txBody>
        </p:sp>
        <p:sp>
          <p:nvSpPr>
            <p:cNvPr id="110" name="Shape 110"/>
            <p:cNvSpPr/>
            <p:nvPr/>
          </p:nvSpPr>
          <p:spPr>
            <a:xfrm flipH="1">
              <a:off x="1752599" y="0"/>
              <a:ext cx="1" cy="1376515"/>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endParaRPr sz="1266"/>
            </a:p>
          </p:txBody>
        </p:sp>
        <p:sp>
          <p:nvSpPr>
            <p:cNvPr id="111" name="Shape 111"/>
            <p:cNvSpPr/>
            <p:nvPr/>
          </p:nvSpPr>
          <p:spPr>
            <a:xfrm flipH="1">
              <a:off x="1727200" y="1344010"/>
              <a:ext cx="2395890" cy="18"/>
            </a:xfrm>
            <a:prstGeom prst="line">
              <a:avLst/>
            </a:prstGeom>
            <a:noFill/>
            <a:ln w="76200" cap="flat">
              <a:solidFill>
                <a:srgbClr val="EB3F45"/>
              </a:solidFill>
              <a:prstDash val="solid"/>
              <a:miter lim="400000"/>
            </a:ln>
            <a:effectLst/>
          </p:spPr>
          <p:txBody>
            <a:bodyPr wrap="square" lIns="0" tIns="0" rIns="0" bIns="0" numCol="1" anchor="ctr">
              <a:noAutofit/>
            </a:bodyPr>
            <a:lstStyle/>
            <a:p>
              <a:pPr lvl="0"/>
              <a:endParaRPr sz="1266"/>
            </a:p>
          </p:txBody>
        </p:sp>
        <p:sp>
          <p:nvSpPr>
            <p:cNvPr id="112" name="Shape 112"/>
            <p:cNvSpPr/>
            <p:nvPr/>
          </p:nvSpPr>
          <p:spPr>
            <a:xfrm>
              <a:off x="4051300" y="1235498"/>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EB3F45"/>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sp>
          <p:nvSpPr>
            <p:cNvPr id="113" name="Shape 113"/>
            <p:cNvSpPr/>
            <p:nvPr/>
          </p:nvSpPr>
          <p:spPr>
            <a:xfrm>
              <a:off x="1651000" y="1260898"/>
              <a:ext cx="190500" cy="190501"/>
            </a:xfrm>
            <a:custGeom>
              <a:avLst/>
              <a:gdLst/>
              <a:ahLst/>
              <a:cxnLst>
                <a:cxn ang="0">
                  <a:pos x="wd2" y="hd2"/>
                </a:cxn>
                <a:cxn ang="5400000">
                  <a:pos x="wd2" y="hd2"/>
                </a:cxn>
                <a:cxn ang="10800000">
                  <a:pos x="wd2" y="hd2"/>
                </a:cxn>
                <a:cxn ang="16200000">
                  <a:pos x="wd2" y="hd2"/>
                </a:cxn>
              </a:cxnLst>
              <a:rect l="0" t="0" r="r" b="b"/>
              <a:pathLst>
                <a:path w="19679" h="19679" extrusionOk="0">
                  <a:moveTo>
                    <a:pt x="16796" y="16796"/>
                  </a:moveTo>
                  <a:cubicBezTo>
                    <a:pt x="20639" y="12954"/>
                    <a:pt x="20639" y="6724"/>
                    <a:pt x="16796" y="2882"/>
                  </a:cubicBezTo>
                  <a:cubicBezTo>
                    <a:pt x="12954" y="-961"/>
                    <a:pt x="6724" y="-961"/>
                    <a:pt x="2882" y="2882"/>
                  </a:cubicBezTo>
                  <a:cubicBezTo>
                    <a:pt x="-961" y="6724"/>
                    <a:pt x="-961" y="12954"/>
                    <a:pt x="2882" y="16796"/>
                  </a:cubicBezTo>
                  <a:cubicBezTo>
                    <a:pt x="6724" y="20639"/>
                    <a:pt x="12954" y="20639"/>
                    <a:pt x="16796" y="16796"/>
                  </a:cubicBezTo>
                </a:path>
              </a:pathLst>
            </a:custGeom>
            <a:solidFill>
              <a:srgbClr val="FFFFFF"/>
            </a:solidFill>
            <a:ln w="76200" cap="flat">
              <a:solidFill>
                <a:srgbClr val="EB3F45"/>
              </a:solidFill>
              <a:prstDash val="solid"/>
              <a:miter lim="400000"/>
            </a:ln>
            <a:effectLst/>
          </p:spPr>
          <p:txBody>
            <a:bodyPr wrap="square" lIns="0" tIns="0" rIns="0" bIns="0" numCol="1" anchor="ctr">
              <a:noAutofit/>
            </a:bodyPr>
            <a:lstStyle/>
            <a:p>
              <a:pPr algn="ctr" defTabSz="410751">
                <a:defRPr sz="3600">
                  <a:latin typeface="+mn-lt"/>
                  <a:ea typeface="+mn-ea"/>
                  <a:cs typeface="+mn-cs"/>
                  <a:sym typeface="Helvetica Neue Light"/>
                </a:defRPr>
              </a:pPr>
              <a:endParaRPr sz="2531"/>
            </a:p>
          </p:txBody>
        </p:sp>
      </p:grpSp>
      <p:sp>
        <p:nvSpPr>
          <p:cNvPr id="2" name="Title 1"/>
          <p:cNvSpPr>
            <a:spLocks noGrp="1"/>
          </p:cNvSpPr>
          <p:nvPr>
            <p:ph type="title"/>
          </p:nvPr>
        </p:nvSpPr>
        <p:spPr>
          <a:xfrm>
            <a:off x="1768533" y="315551"/>
            <a:ext cx="6589199" cy="1280890"/>
          </a:xfrm>
        </p:spPr>
        <p:txBody>
          <a:bodyPr/>
          <a:lstStyle/>
          <a:p>
            <a:pPr lvl="0"/>
            <a:r>
              <a:rPr lang="en-US" dirty="0"/>
              <a:t>Statistical Proficiency</a:t>
            </a:r>
            <a:br>
              <a:rPr lang="en-US" dirty="0"/>
            </a:br>
            <a:endParaRPr lang="en-US" dirty="0"/>
          </a:p>
        </p:txBody>
      </p:sp>
    </p:spTree>
    <p:extLst>
      <p:ext uri="{BB962C8B-B14F-4D97-AF65-F5344CB8AC3E}">
        <p14:creationId xmlns:p14="http://schemas.microsoft.com/office/powerpoint/2010/main" val="1221040060"/>
      </p:ext>
    </p:extLst>
  </p:cSld>
  <p:clrMapOvr>
    <a:masterClrMapping/>
  </p:clrMapOvr>
  <p:transition spd="slow">
    <p:push/>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p:tmAbs val="0"/>
                                  </p:iterate>
                                  <p:childTnLst>
                                    <p:set>
                                      <p:cBhvr>
                                        <p:cTn id="6" fill="hold"/>
                                        <p:tgtEl>
                                          <p:spTgt spid="78"/>
                                        </p:tgtEl>
                                        <p:attrNameLst>
                                          <p:attrName>style.visibility</p:attrName>
                                        </p:attrNameLst>
                                      </p:cBhvr>
                                      <p:to>
                                        <p:strVal val="visible"/>
                                      </p:to>
                                    </p:set>
                                    <p:animEffect transition="in" filter="fade">
                                      <p:cBhvr>
                                        <p:cTn id="7" dur="2000"/>
                                        <p:tgtEl>
                                          <p:spTgt spid="7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07"/>
                                        </p:tgtEl>
                                        <p:attrNameLst>
                                          <p:attrName>style.visibility</p:attrName>
                                        </p:attrNameLst>
                                      </p:cBhvr>
                                      <p:to>
                                        <p:strVal val="visible"/>
                                      </p:to>
                                    </p:set>
                                    <p:anim calcmode="lin" valueType="num">
                                      <p:cBhvr>
                                        <p:cTn id="12" dur="1000" fill="hold"/>
                                        <p:tgtEl>
                                          <p:spTgt spid="107"/>
                                        </p:tgtEl>
                                        <p:attrNameLst>
                                          <p:attrName>ppt_w</p:attrName>
                                        </p:attrNameLst>
                                      </p:cBhvr>
                                      <p:tavLst>
                                        <p:tav tm="0">
                                          <p:val>
                                            <p:fltVal val="0"/>
                                          </p:val>
                                        </p:tav>
                                        <p:tav tm="100000">
                                          <p:val>
                                            <p:strVal val="#ppt_w"/>
                                          </p:val>
                                        </p:tav>
                                      </p:tavLst>
                                    </p:anim>
                                    <p:anim calcmode="lin" valueType="num">
                                      <p:cBhvr>
                                        <p:cTn id="13" dur="1000" fill="hold"/>
                                        <p:tgtEl>
                                          <p:spTgt spid="107"/>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iterate>
                                    <p:tmAbs val="0"/>
                                  </p:iterate>
                                  <p:childTnLst>
                                    <p:set>
                                      <p:cBhvr>
                                        <p:cTn id="17" fill="hold"/>
                                        <p:tgtEl>
                                          <p:spTgt spid="86"/>
                                        </p:tgtEl>
                                        <p:attrNameLst>
                                          <p:attrName>style.visibility</p:attrName>
                                        </p:attrNameLst>
                                      </p:cBhvr>
                                      <p:to>
                                        <p:strVal val="visible"/>
                                      </p:to>
                                    </p:set>
                                    <p:anim calcmode="lin" valueType="num">
                                      <p:cBhvr>
                                        <p:cTn id="18" dur="1000" fill="hold"/>
                                        <p:tgtEl>
                                          <p:spTgt spid="86"/>
                                        </p:tgtEl>
                                        <p:attrNameLst>
                                          <p:attrName>ppt_w</p:attrName>
                                        </p:attrNameLst>
                                      </p:cBhvr>
                                      <p:tavLst>
                                        <p:tav tm="0">
                                          <p:val>
                                            <p:fltVal val="0"/>
                                          </p:val>
                                        </p:tav>
                                        <p:tav tm="100000">
                                          <p:val>
                                            <p:strVal val="#ppt_w"/>
                                          </p:val>
                                        </p:tav>
                                      </p:tavLst>
                                    </p:anim>
                                    <p:anim calcmode="lin" valueType="num">
                                      <p:cBhvr>
                                        <p:cTn id="19" dur="1000" fill="hold"/>
                                        <p:tgtEl>
                                          <p:spTgt spid="86"/>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iterate>
                                    <p:tmAbs val="0"/>
                                  </p:iterate>
                                  <p:childTnLst>
                                    <p:set>
                                      <p:cBhvr>
                                        <p:cTn id="23" fill="hold"/>
                                        <p:tgtEl>
                                          <p:spTgt spid="114"/>
                                        </p:tgtEl>
                                        <p:attrNameLst>
                                          <p:attrName>style.visibility</p:attrName>
                                        </p:attrNameLst>
                                      </p:cBhvr>
                                      <p:to>
                                        <p:strVal val="visible"/>
                                      </p:to>
                                    </p:set>
                                    <p:anim calcmode="lin" valueType="num">
                                      <p:cBhvr>
                                        <p:cTn id="24" dur="1000" fill="hold"/>
                                        <p:tgtEl>
                                          <p:spTgt spid="114"/>
                                        </p:tgtEl>
                                        <p:attrNameLst>
                                          <p:attrName>ppt_w</p:attrName>
                                        </p:attrNameLst>
                                      </p:cBhvr>
                                      <p:tavLst>
                                        <p:tav tm="0">
                                          <p:val>
                                            <p:fltVal val="0"/>
                                          </p:val>
                                        </p:tav>
                                        <p:tav tm="100000">
                                          <p:val>
                                            <p:strVal val="#ppt_w"/>
                                          </p:val>
                                        </p:tav>
                                      </p:tavLst>
                                    </p:anim>
                                    <p:anim calcmode="lin" valueType="num">
                                      <p:cBhvr>
                                        <p:cTn id="25" dur="1000" fill="hold"/>
                                        <p:tgtEl>
                                          <p:spTgt spid="114"/>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32" fill="hold" grpId="0" nodeType="clickEffect">
                                  <p:stCondLst>
                                    <p:cond delay="0"/>
                                  </p:stCondLst>
                                  <p:iterate>
                                    <p:tmAbs val="0"/>
                                  </p:iterate>
                                  <p:childTnLst>
                                    <p:set>
                                      <p:cBhvr>
                                        <p:cTn id="29" fill="hold"/>
                                        <p:tgtEl>
                                          <p:spTgt spid="93"/>
                                        </p:tgtEl>
                                        <p:attrNameLst>
                                          <p:attrName>style.visibility</p:attrName>
                                        </p:attrNameLst>
                                      </p:cBhvr>
                                      <p:to>
                                        <p:strVal val="visible"/>
                                      </p:to>
                                    </p:set>
                                    <p:anim calcmode="lin" valueType="num">
                                      <p:cBhvr>
                                        <p:cTn id="30" dur="1000" fill="hold"/>
                                        <p:tgtEl>
                                          <p:spTgt spid="93"/>
                                        </p:tgtEl>
                                        <p:attrNameLst>
                                          <p:attrName>ppt_w</p:attrName>
                                        </p:attrNameLst>
                                      </p:cBhvr>
                                      <p:tavLst>
                                        <p:tav tm="0">
                                          <p:val>
                                            <p:fltVal val="0"/>
                                          </p:val>
                                        </p:tav>
                                        <p:tav tm="100000">
                                          <p:val>
                                            <p:strVal val="#ppt_w"/>
                                          </p:val>
                                        </p:tav>
                                      </p:tavLst>
                                    </p:anim>
                                    <p:anim calcmode="lin" valueType="num">
                                      <p:cBhvr>
                                        <p:cTn id="31" dur="1000" fill="hold"/>
                                        <p:tgtEl>
                                          <p:spTgt spid="93"/>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32" fill="hold" grpId="0" nodeType="clickEffect">
                                  <p:stCondLst>
                                    <p:cond delay="0"/>
                                  </p:stCondLst>
                                  <p:iterate>
                                    <p:tmAbs val="0"/>
                                  </p:iterate>
                                  <p:childTnLst>
                                    <p:set>
                                      <p:cBhvr>
                                        <p:cTn id="35" fill="hold"/>
                                        <p:tgtEl>
                                          <p:spTgt spid="100"/>
                                        </p:tgtEl>
                                        <p:attrNameLst>
                                          <p:attrName>style.visibility</p:attrName>
                                        </p:attrNameLst>
                                      </p:cBhvr>
                                      <p:to>
                                        <p:strVal val="visible"/>
                                      </p:to>
                                    </p:set>
                                    <p:anim calcmode="lin" valueType="num">
                                      <p:cBhvr>
                                        <p:cTn id="36" dur="1000" fill="hold"/>
                                        <p:tgtEl>
                                          <p:spTgt spid="100"/>
                                        </p:tgtEl>
                                        <p:attrNameLst>
                                          <p:attrName>ppt_w</p:attrName>
                                        </p:attrNameLst>
                                      </p:cBhvr>
                                      <p:tavLst>
                                        <p:tav tm="0">
                                          <p:val>
                                            <p:fltVal val="0"/>
                                          </p:val>
                                        </p:tav>
                                        <p:tav tm="100000">
                                          <p:val>
                                            <p:strVal val="#ppt_w"/>
                                          </p:val>
                                        </p:tav>
                                      </p:tavLst>
                                    </p:anim>
                                    <p:anim calcmode="lin" valueType="num">
                                      <p:cBhvr>
                                        <p:cTn id="37" dur="1000" fill="hold"/>
                                        <p:tgtEl>
                                          <p:spTgt spid="1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advAuto="0"/>
      <p:bldP spid="86" grpId="0" animBg="1" advAuto="0"/>
      <p:bldP spid="93" grpId="0" animBg="1" advAuto="0"/>
      <p:bldP spid="100" grpId="0" animBg="1" advAuto="0"/>
      <p:bldP spid="107" grpId="0" animBg="1" advAuto="0"/>
      <p:bldP spid="114"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img_213_11566_1?1299727431.tiff"/>
          <p:cNvPicPr/>
          <p:nvPr/>
        </p:nvPicPr>
        <p:blipFill>
          <a:blip r:embed="rId3">
            <a:extLst/>
          </a:blip>
          <a:stretch>
            <a:fillRect/>
          </a:stretch>
        </p:blipFill>
        <p:spPr>
          <a:xfrm rot="1144078">
            <a:off x="7798556" y="2297967"/>
            <a:ext cx="616260" cy="4768381"/>
          </a:xfrm>
          <a:prstGeom prst="rect">
            <a:avLst/>
          </a:prstGeom>
          <a:ln w="12700">
            <a:miter lim="400000"/>
          </a:ln>
          <a:effectLst>
            <a:outerShdw blurRad="88900" dist="25400" dir="2700000" rotWithShape="0">
              <a:srgbClr val="000000">
                <a:alpha val="79310"/>
              </a:srgbClr>
            </a:outerShdw>
          </a:effectLst>
        </p:spPr>
      </p:pic>
      <p:sp>
        <p:nvSpPr>
          <p:cNvPr id="122" name="Shape 122"/>
          <p:cNvSpPr/>
          <p:nvPr/>
        </p:nvSpPr>
        <p:spPr>
          <a:xfrm>
            <a:off x="741953" y="1834807"/>
            <a:ext cx="6706196" cy="3822393"/>
          </a:xfrm>
          <a:prstGeom prst="rect">
            <a:avLst/>
          </a:prstGeom>
          <a:ln w="12700">
            <a:miter lim="400000"/>
          </a:ln>
          <a:extLst>
            <a:ext uri="{C572A759-6A51-4108-AA02-DFA0A04FC94B}">
              <ma14:wrappingTextBoxFlag xmlns:ma14="http://schemas.microsoft.com/office/mac/drawingml/2011/main" xmlns="" val="1"/>
            </a:ext>
          </a:extLst>
        </p:spPr>
        <p:txBody>
          <a:bodyPr lIns="35719" tIns="35719" rIns="35719" bIns="35719" anchor="ctr">
            <a:spAutoFit/>
          </a:bodyPr>
          <a:lstStyle/>
          <a:p>
            <a:pPr defTabSz="410751">
              <a:lnSpc>
                <a:spcPct val="90000"/>
              </a:lnSpc>
              <a:spcBef>
                <a:spcPts val="1266"/>
              </a:spcBef>
              <a:defRPr sz="1800"/>
            </a:pPr>
            <a:r>
              <a:rPr sz="3094">
                <a:latin typeface="Futura"/>
                <a:ea typeface="Futura"/>
                <a:cs typeface="Futura"/>
                <a:sym typeface="Futura"/>
              </a:rPr>
              <a:t>“</a:t>
            </a:r>
            <a:r>
              <a:rPr sz="3234">
                <a:latin typeface="Futura"/>
                <a:ea typeface="Futura"/>
                <a:cs typeface="Futura"/>
                <a:sym typeface="Futura"/>
              </a:rPr>
              <a:t>Reasoning and Sense Making are the foundations for the processes of mathematics</a:t>
            </a:r>
            <a:r>
              <a:rPr sz="3094">
                <a:latin typeface="Futura"/>
                <a:ea typeface="Futura"/>
                <a:cs typeface="Futura"/>
                <a:sym typeface="Futura"/>
              </a:rPr>
              <a:t>...</a:t>
            </a:r>
          </a:p>
          <a:p>
            <a:pPr lvl="2" indent="482186" defTabSz="410751">
              <a:lnSpc>
                <a:spcPct val="90000"/>
              </a:lnSpc>
              <a:spcBef>
                <a:spcPts val="1266"/>
              </a:spcBef>
              <a:defRPr sz="1800"/>
            </a:pPr>
            <a:r>
              <a:rPr sz="3094">
                <a:latin typeface="Futura"/>
                <a:ea typeface="Futura"/>
                <a:cs typeface="Futura"/>
                <a:sym typeface="Futura"/>
              </a:rPr>
              <a:t>...</a:t>
            </a:r>
            <a:r>
              <a:rPr sz="3234">
                <a:latin typeface="Futura"/>
                <a:ea typeface="Futura"/>
                <a:cs typeface="Futura"/>
                <a:sym typeface="Futura"/>
              </a:rPr>
              <a:t>teachers must judiciously select tasks that require students to figure things out for themselves and ask probing questions</a:t>
            </a:r>
            <a:r>
              <a:rPr sz="3094">
                <a:latin typeface="Futura"/>
                <a:ea typeface="Futura"/>
                <a:cs typeface="Futura"/>
                <a:sym typeface="Futura"/>
              </a:rPr>
              <a:t>.”</a:t>
            </a:r>
          </a:p>
        </p:txBody>
      </p:sp>
      <p:pic>
        <p:nvPicPr>
          <p:cNvPr id="123" name="Picture 122"/>
          <p:cNvPicPr/>
          <p:nvPr/>
        </p:nvPicPr>
        <p:blipFill>
          <a:blip r:embed="rId4">
            <a:extLst/>
          </a:blip>
          <a:stretch>
            <a:fillRect/>
          </a:stretch>
        </p:blipFill>
        <p:spPr>
          <a:xfrm rot="21360000">
            <a:off x="549771" y="1052491"/>
            <a:ext cx="6938368" cy="5228333"/>
          </a:xfrm>
          <a:prstGeom prst="rect">
            <a:avLst/>
          </a:prstGeom>
          <a:effectLst>
            <a:outerShdw blurRad="127000" dist="76200" dir="2700000" rotWithShape="0">
              <a:srgbClr val="000000">
                <a:alpha val="75000"/>
              </a:srgbClr>
            </a:outerShdw>
            <a:reflection stA="26427" endPos="40000" dir="5400000" sy="-100000" algn="bl" rotWithShape="0"/>
          </a:effectLst>
        </p:spPr>
      </p:pic>
      <p:sp>
        <p:nvSpPr>
          <p:cNvPr id="124" name="Shape 124"/>
          <p:cNvSpPr/>
          <p:nvPr/>
        </p:nvSpPr>
        <p:spPr>
          <a:xfrm>
            <a:off x="1961674" y="297120"/>
            <a:ext cx="7402711" cy="741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defTabSz="584200">
              <a:defRPr sz="6000">
                <a:latin typeface="Gill Sans Light"/>
                <a:ea typeface="Gill Sans Light"/>
                <a:cs typeface="Gill Sans Light"/>
                <a:sym typeface="Gill Sans Light"/>
              </a:defRPr>
            </a:lvl1pPr>
          </a:lstStyle>
          <a:p>
            <a:pPr lvl="0">
              <a:defRPr sz="1800"/>
            </a:pPr>
            <a:r>
              <a:rPr sz="3200" dirty="0">
                <a:latin typeface="+mj-lt"/>
              </a:rPr>
              <a:t>Reasoning and Sense Making</a:t>
            </a:r>
          </a:p>
        </p:txBody>
      </p:sp>
    </p:spTree>
    <p:extLst>
      <p:ext uri="{BB962C8B-B14F-4D97-AF65-F5344CB8AC3E}">
        <p14:creationId xmlns:p14="http://schemas.microsoft.com/office/powerpoint/2010/main" val="3533499098"/>
      </p:ext>
    </p:extLst>
  </p:cSld>
  <p:clrMapOvr>
    <a:masterClrMapping/>
  </p:clrMapOvr>
  <p:transition spd="slow">
    <p:push/>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iterate>
                                    <p:tmAbs val="0"/>
                                  </p:iterate>
                                  <p:childTnLst>
                                    <p:set>
                                      <p:cBhvr>
                                        <p:cTn id="6" fill="hold"/>
                                        <p:tgtEl>
                                          <p:spTgt spid="122"/>
                                        </p:tgtEl>
                                        <p:attrNameLst>
                                          <p:attrName>style.visibility</p:attrName>
                                        </p:attrNameLst>
                                      </p:cBhvr>
                                      <p:to>
                                        <p:strVal val="visible"/>
                                      </p:to>
                                    </p:set>
                                    <p:animEffect transition="in" filter="dissolve">
                                      <p:cBhvr>
                                        <p:cTn id="7" dur="10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iterate>
                                    <p:tmAbs val="0"/>
                                  </p:iterate>
                                  <p:childTnLst>
                                    <p:set>
                                      <p:cBhvr>
                                        <p:cTn id="11" fill="hold"/>
                                        <p:tgtEl>
                                          <p:spTgt spid="123"/>
                                        </p:tgtEl>
                                        <p:attrNameLst>
                                          <p:attrName>style.visibility</p:attrName>
                                        </p:attrNameLst>
                                      </p:cBhvr>
                                      <p:to>
                                        <p:strVal val="visible"/>
                                      </p:to>
                                    </p:set>
                                    <p:anim calcmode="lin" valueType="num">
                                      <p:cBhvr>
                                        <p:cTn id="12" dur="1000" fill="hold"/>
                                        <p:tgtEl>
                                          <p:spTgt spid="123"/>
                                        </p:tgtEl>
                                        <p:attrNameLst>
                                          <p:attrName>ppt_w</p:attrName>
                                        </p:attrNameLst>
                                      </p:cBhvr>
                                      <p:tavLst>
                                        <p:tav tm="0">
                                          <p:val>
                                            <p:fltVal val="0"/>
                                          </p:val>
                                        </p:tav>
                                        <p:tav tm="100000">
                                          <p:val>
                                            <p:strVal val="#ppt_w"/>
                                          </p:val>
                                        </p:tav>
                                      </p:tavLst>
                                    </p:anim>
                                    <p:anim calcmode="lin" valueType="num">
                                      <p:cBhvr>
                                        <p:cTn id="13" dur="1000" fill="hold"/>
                                        <p:tgtEl>
                                          <p:spTgt spid="1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advAuto="0"/>
      <p:bldP spid="123"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Goal</a:t>
            </a:r>
            <a:endParaRPr lang="en-US" dirty="0"/>
          </a:p>
        </p:txBody>
      </p:sp>
      <p:sp>
        <p:nvSpPr>
          <p:cNvPr id="3" name="Content Placeholder 2"/>
          <p:cNvSpPr>
            <a:spLocks noGrp="1"/>
          </p:cNvSpPr>
          <p:nvPr>
            <p:ph idx="1"/>
          </p:nvPr>
        </p:nvSpPr>
        <p:spPr>
          <a:xfrm>
            <a:off x="1859288" y="2121205"/>
            <a:ext cx="3769615" cy="3777622"/>
          </a:xfrm>
        </p:spPr>
        <p:txBody>
          <a:bodyPr>
            <a:noAutofit/>
          </a:bodyPr>
          <a:lstStyle/>
          <a:p>
            <a:pPr marL="0" indent="0">
              <a:buNone/>
            </a:pPr>
            <a:r>
              <a:rPr lang="en-US" sz="3000" b="1" dirty="0" smtClean="0"/>
              <a:t>Session goal</a:t>
            </a:r>
            <a:r>
              <a:rPr lang="en-US" sz="3000" dirty="0" smtClean="0"/>
              <a:t>: </a:t>
            </a:r>
            <a:r>
              <a:rPr lang="en-US" sz="3000" dirty="0" smtClean="0"/>
              <a:t>Describe</a:t>
            </a:r>
            <a:r>
              <a:rPr lang="en-US" sz="3000" dirty="0" smtClean="0"/>
              <a:t> </a:t>
            </a:r>
            <a:r>
              <a:rPr lang="en-US" sz="3000" dirty="0" smtClean="0"/>
              <a:t>the types of conclusions that can be drawn from statistical studies.</a:t>
            </a:r>
            <a:endParaRPr lang="en-US" sz="30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26837"/>
          <a:stretch/>
        </p:blipFill>
        <p:spPr>
          <a:xfrm>
            <a:off x="4417621" y="1791262"/>
            <a:ext cx="4448357" cy="5066738"/>
          </a:xfrm>
          <a:prstGeom prst="rect">
            <a:avLst/>
          </a:prstGeom>
        </p:spPr>
      </p:pic>
    </p:spTree>
    <p:extLst>
      <p:ext uri="{BB962C8B-B14F-4D97-AF65-F5344CB8AC3E}">
        <p14:creationId xmlns:p14="http://schemas.microsoft.com/office/powerpoint/2010/main" val="2591889882"/>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Targets</a:t>
            </a:r>
            <a:endParaRPr lang="en-US" dirty="0"/>
          </a:p>
        </p:txBody>
      </p:sp>
      <p:sp>
        <p:nvSpPr>
          <p:cNvPr id="3" name="Content Placeholder 2"/>
          <p:cNvSpPr>
            <a:spLocks noGrp="1"/>
          </p:cNvSpPr>
          <p:nvPr>
            <p:ph idx="1"/>
          </p:nvPr>
        </p:nvSpPr>
        <p:spPr/>
        <p:txBody>
          <a:bodyPr>
            <a:noAutofit/>
          </a:bodyPr>
          <a:lstStyle/>
          <a:p>
            <a:r>
              <a:rPr lang="en-US" sz="2400" b="1" dirty="0" smtClean="0"/>
              <a:t>Target 1</a:t>
            </a:r>
            <a:r>
              <a:rPr lang="en-US" sz="2400" dirty="0" smtClean="0"/>
              <a:t>: I can explain the difference between </a:t>
            </a:r>
            <a:r>
              <a:rPr lang="en-US" sz="2400" b="1" dirty="0">
                <a:solidFill>
                  <a:schemeClr val="accent1"/>
                </a:solidFill>
              </a:rPr>
              <a:t>random sampling</a:t>
            </a:r>
            <a:r>
              <a:rPr lang="en-US" sz="2400" dirty="0" smtClean="0"/>
              <a:t> and </a:t>
            </a:r>
            <a:r>
              <a:rPr lang="en-US" sz="2400" b="1" dirty="0">
                <a:solidFill>
                  <a:schemeClr val="accent1"/>
                </a:solidFill>
              </a:rPr>
              <a:t>random assignment</a:t>
            </a:r>
            <a:r>
              <a:rPr lang="en-US" sz="2400" dirty="0" smtClean="0"/>
              <a:t>.</a:t>
            </a:r>
          </a:p>
          <a:p>
            <a:r>
              <a:rPr lang="en-US" sz="2400" b="1" dirty="0" smtClean="0"/>
              <a:t>Target 2</a:t>
            </a:r>
            <a:r>
              <a:rPr lang="en-US" sz="2400" dirty="0" smtClean="0"/>
              <a:t>: I can draw appropriate conclusions from statistical studies that implement </a:t>
            </a:r>
            <a:r>
              <a:rPr lang="en-US" sz="2400" b="1" dirty="0">
                <a:solidFill>
                  <a:schemeClr val="accent1"/>
                </a:solidFill>
              </a:rPr>
              <a:t>random sampling</a:t>
            </a:r>
            <a:r>
              <a:rPr lang="en-US" sz="2400" dirty="0" smtClean="0"/>
              <a:t>.</a:t>
            </a:r>
          </a:p>
          <a:p>
            <a:r>
              <a:rPr lang="en-US" sz="2400" b="1" dirty="0" smtClean="0"/>
              <a:t>Target 3</a:t>
            </a:r>
            <a:r>
              <a:rPr lang="en-US" sz="2400" dirty="0" smtClean="0"/>
              <a:t>: </a:t>
            </a:r>
            <a:r>
              <a:rPr lang="en-US" sz="2400" dirty="0"/>
              <a:t>I can draw appropriate conclusions from statistical studies that implement </a:t>
            </a:r>
            <a:r>
              <a:rPr lang="en-US" sz="2400" b="1" dirty="0">
                <a:solidFill>
                  <a:schemeClr val="accent1"/>
                </a:solidFill>
              </a:rPr>
              <a:t>random </a:t>
            </a:r>
            <a:r>
              <a:rPr lang="en-US" sz="2400" b="1" dirty="0" smtClean="0">
                <a:solidFill>
                  <a:schemeClr val="accent1"/>
                </a:solidFill>
              </a:rPr>
              <a:t>assignment</a:t>
            </a:r>
            <a:r>
              <a:rPr lang="en-US" sz="2400" dirty="0" smtClean="0"/>
              <a:t>.</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8900" y="624110"/>
            <a:ext cx="2095500" cy="1609725"/>
          </a:xfrm>
          <a:prstGeom prst="rect">
            <a:avLst/>
          </a:prstGeom>
        </p:spPr>
      </p:pic>
    </p:spTree>
    <p:extLst>
      <p:ext uri="{BB962C8B-B14F-4D97-AF65-F5344CB8AC3E}">
        <p14:creationId xmlns:p14="http://schemas.microsoft.com/office/powerpoint/2010/main" val="1005907109"/>
      </p:ext>
    </p:extLst>
  </p:cSld>
  <p:clrMapOvr>
    <a:masterClrMapping/>
  </p:clrMapOvr>
  <p:transition spd="slow">
    <p:push/>
  </p:transition>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1650</TotalTime>
  <Words>971</Words>
  <Application>Microsoft Office PowerPoint</Application>
  <PresentationFormat>On-screen Show (4:3)</PresentationFormat>
  <Paragraphs>218</Paragraphs>
  <Slides>31</Slides>
  <Notes>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31</vt:i4>
      </vt:variant>
    </vt:vector>
  </HeadingPairs>
  <TitlesOfParts>
    <vt:vector size="44" baseType="lpstr">
      <vt:lpstr>Arial</vt:lpstr>
      <vt:lpstr>Calibri</vt:lpstr>
      <vt:lpstr>Century Gothic</vt:lpstr>
      <vt:lpstr>Futura</vt:lpstr>
      <vt:lpstr>Gill Sans</vt:lpstr>
      <vt:lpstr>Gill Sans Light</vt:lpstr>
      <vt:lpstr>Handwriting - Dakota</vt:lpstr>
      <vt:lpstr>Helvetica</vt:lpstr>
      <vt:lpstr>Helvetica Neue</vt:lpstr>
      <vt:lpstr>Helvetica Neue Light</vt:lpstr>
      <vt:lpstr>Wingdings 3</vt:lpstr>
      <vt:lpstr>Wisp</vt:lpstr>
      <vt:lpstr>Office Theme</vt:lpstr>
      <vt:lpstr>Building Confidence with CCSS Statistical Inference</vt:lpstr>
      <vt:lpstr>Introductions</vt:lpstr>
      <vt:lpstr>Framing the Discussion</vt:lpstr>
      <vt:lpstr>Motivator</vt:lpstr>
      <vt:lpstr>Motivator</vt:lpstr>
      <vt:lpstr>Statistical Proficiency </vt:lpstr>
      <vt:lpstr>PowerPoint Presentation</vt:lpstr>
      <vt:lpstr>Our Goal</vt:lpstr>
      <vt:lpstr>Learning Targets</vt:lpstr>
      <vt:lpstr>Examples</vt:lpstr>
      <vt:lpstr>Examples</vt:lpstr>
      <vt:lpstr>Activity #1: Show Me the Money – Random Sampling</vt:lpstr>
      <vt:lpstr>Activity #1</vt:lpstr>
      <vt:lpstr>Activity #1</vt:lpstr>
      <vt:lpstr>Key Question</vt:lpstr>
      <vt:lpstr>Statistical Education Software – Fathom</vt:lpstr>
      <vt:lpstr>Random Sampling</vt:lpstr>
      <vt:lpstr>Activity #2: Growing Tomatoes – Random Assignment</vt:lpstr>
      <vt:lpstr>PowerPoint Presentation</vt:lpstr>
      <vt:lpstr>PowerPoint Presentation</vt:lpstr>
      <vt:lpstr>PowerPoint Presentation</vt:lpstr>
      <vt:lpstr>PowerPoint Presentation</vt:lpstr>
      <vt:lpstr>PowerPoint Presentation</vt:lpstr>
      <vt:lpstr>PowerPoint Presentation</vt:lpstr>
      <vt:lpstr>Statistical Education Software – StatKey</vt:lpstr>
      <vt:lpstr>Random Assignment</vt:lpstr>
      <vt:lpstr>Summarizing</vt:lpstr>
      <vt:lpstr>Learning Targets</vt:lpstr>
      <vt:lpstr>Motivator</vt:lpstr>
      <vt:lpstr>Contact Information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 Tyson</dc:creator>
  <cp:lastModifiedBy>Doug Tyson</cp:lastModifiedBy>
  <cp:revision>49</cp:revision>
  <dcterms:created xsi:type="dcterms:W3CDTF">2014-10-23T00:34:24Z</dcterms:created>
  <dcterms:modified xsi:type="dcterms:W3CDTF">2014-10-24T22:01:00Z</dcterms:modified>
</cp:coreProperties>
</file>